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9" r:id="rId5"/>
    <p:sldId id="257" r:id="rId6"/>
    <p:sldId id="291" r:id="rId7"/>
    <p:sldId id="299" r:id="rId8"/>
    <p:sldId id="300" r:id="rId9"/>
    <p:sldId id="301" r:id="rId10"/>
    <p:sldId id="302" r:id="rId11"/>
    <p:sldId id="292" r:id="rId12"/>
    <p:sldId id="303" r:id="rId13"/>
    <p:sldId id="304" r:id="rId14"/>
    <p:sldId id="305" r:id="rId15"/>
    <p:sldId id="298" r:id="rId16"/>
    <p:sldId id="266" r:id="rId17"/>
    <p:sldId id="267" r:id="rId18"/>
    <p:sldId id="268" r:id="rId1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A0E0"/>
    <a:srgbClr val="06478B"/>
    <a:srgbClr val="BAAF4C"/>
    <a:srgbClr val="102641"/>
    <a:srgbClr val="0D0619"/>
    <a:srgbClr val="1BB3AB"/>
    <a:srgbClr val="E4EE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99" autoAdjust="0"/>
    <p:restoredTop sz="94674"/>
  </p:normalViewPr>
  <p:slideViewPr>
    <p:cSldViewPr snapToGrid="0">
      <p:cViewPr varScale="1">
        <p:scale>
          <a:sx n="122" d="100"/>
          <a:sy n="122" d="100"/>
        </p:scale>
        <p:origin x="224" y="2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3576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A9F1D46E-21D3-8912-374D-491FF4A2F2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E762476-510E-2584-6245-4BDBCDED35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3CE63D-9B9A-48AB-B510-12A6E65B0EC6}" type="datetimeFigureOut">
              <a:rPr lang="es-CO" smtClean="0"/>
              <a:t>17/03/25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0B5B422-F393-1321-656A-93A0DCB138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442EEB4-E44D-9D6E-C62C-451D7BDA84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D910A-3B73-4793-99A1-3A87EB8C1B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46450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jp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4246-3474-457F-9001-FAC654C1EA69}" type="datetimeFigureOut">
              <a:rPr lang="es-CO" smtClean="0"/>
              <a:t>17/03/25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9F065B-2F95-4F1C-810F-3D660B95843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7270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F065B-2F95-4F1C-810F-3D660B958436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8541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9.svg"/><Relationship Id="rId7" Type="http://schemas.openxmlformats.org/officeDocument/2006/relationships/image" Target="../media/image20.jp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8.png"/><Relationship Id="rId7" Type="http://schemas.openxmlformats.org/officeDocument/2006/relationships/image" Target="../media/image17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sv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3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Edificio en frente de un hotel&#10;&#10;Descripción generada automáticamente">
            <a:extLst>
              <a:ext uri="{FF2B5EF4-FFF2-40B4-BE49-F238E27FC236}">
                <a16:creationId xmlns:a16="http://schemas.microsoft.com/office/drawing/2014/main" id="{820D4C99-F0AB-9724-4B1B-076EB40C21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2" t="833" b="1172"/>
          <a:stretch/>
        </p:blipFill>
        <p:spPr>
          <a:xfrm>
            <a:off x="2387154" y="-1"/>
            <a:ext cx="9804845" cy="685799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4B7848F0-2D88-BDD2-3FB0-4F8FA79C523A}"/>
              </a:ext>
            </a:extLst>
          </p:cNvPr>
          <p:cNvSpPr/>
          <p:nvPr userDrawn="1"/>
        </p:nvSpPr>
        <p:spPr>
          <a:xfrm>
            <a:off x="-1" y="-1"/>
            <a:ext cx="12192000" cy="6879056"/>
          </a:xfrm>
          <a:prstGeom prst="rect">
            <a:avLst/>
          </a:prstGeom>
          <a:gradFill>
            <a:gsLst>
              <a:gs pos="27000">
                <a:srgbClr val="06478B"/>
              </a:gs>
              <a:gs pos="80000">
                <a:srgbClr val="06478B">
                  <a:alpha val="76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6E59A03E-5C63-304C-54B2-D3A848CB0A21}"/>
              </a:ext>
            </a:extLst>
          </p:cNvPr>
          <p:cNvSpPr/>
          <p:nvPr userDrawn="1"/>
        </p:nvSpPr>
        <p:spPr>
          <a:xfrm>
            <a:off x="-20885" y="-468959"/>
            <a:ext cx="1765854" cy="4907197"/>
          </a:xfrm>
          <a:prstGeom prst="rect">
            <a:avLst/>
          </a:prstGeom>
          <a:blipFill>
            <a:blip r:embed="rId3"/>
            <a:stretch>
              <a:fillRect l="-25746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C6AD41C-AAAB-4BC5-BEE5-E7E287BD822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75" y="603162"/>
            <a:ext cx="2464758" cy="79053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E2B00187-9288-D331-39E8-EB5E3FA573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2058" y="1194442"/>
            <a:ext cx="5191370" cy="5191370"/>
          </a:xfrm>
          <a:prstGeom prst="rect">
            <a:avLst/>
          </a:prstGeom>
        </p:spPr>
      </p:pic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19CE7275-DED7-B8B5-277C-A4102CE3AC39}"/>
              </a:ext>
            </a:extLst>
          </p:cNvPr>
          <p:cNvCxnSpPr>
            <a:cxnSpLocks/>
          </p:cNvCxnSpPr>
          <p:nvPr userDrawn="1"/>
        </p:nvCxnSpPr>
        <p:spPr>
          <a:xfrm>
            <a:off x="0" y="4779819"/>
            <a:ext cx="7414953" cy="0"/>
          </a:xfrm>
          <a:prstGeom prst="line">
            <a:avLst/>
          </a:prstGeom>
          <a:ln w="12700">
            <a:solidFill>
              <a:srgbClr val="50A0E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uadroTexto 36">
            <a:extLst>
              <a:ext uri="{FF2B5EF4-FFF2-40B4-BE49-F238E27FC236}">
                <a16:creationId xmlns:a16="http://schemas.microsoft.com/office/drawing/2014/main" id="{1E6C0BAB-6CEE-40CF-2F1B-4CC0D8F2F846}"/>
              </a:ext>
            </a:extLst>
          </p:cNvPr>
          <p:cNvSpPr txBox="1"/>
          <p:nvPr userDrawn="1"/>
        </p:nvSpPr>
        <p:spPr>
          <a:xfrm>
            <a:off x="10759440" y="556958"/>
            <a:ext cx="1432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rgbClr val="E4EEFA"/>
                </a:solidFill>
              </a:rPr>
              <a:t>1909 - 2025</a:t>
            </a:r>
          </a:p>
        </p:txBody>
      </p:sp>
      <p:grpSp>
        <p:nvGrpSpPr>
          <p:cNvPr id="54" name="Grupo 53">
            <a:extLst>
              <a:ext uri="{FF2B5EF4-FFF2-40B4-BE49-F238E27FC236}">
                <a16:creationId xmlns:a16="http://schemas.microsoft.com/office/drawing/2014/main" id="{F4C6814F-AF12-D51D-E62D-619EBDEB8B91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40" name="Forma libre: forma 39">
              <a:extLst>
                <a:ext uri="{FF2B5EF4-FFF2-40B4-BE49-F238E27FC236}">
                  <a16:creationId xmlns:a16="http://schemas.microsoft.com/office/drawing/2014/main" id="{9A35CF62-F85D-0FD1-FD77-0C5594A5D5AD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1" name="Subtítulo 2">
              <a:extLst>
                <a:ext uri="{FF2B5EF4-FFF2-40B4-BE49-F238E27FC236}">
                  <a16:creationId xmlns:a16="http://schemas.microsoft.com/office/drawing/2014/main" id="{899B03D1-17AF-0EFE-2974-F2075B7C9BA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0E01FC55-B031-3ACA-1E05-A03B1CFA7D2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E93760AA-C3A9-1490-068B-9A11DA1841E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orma libre: forma 43">
            <a:extLst>
              <a:ext uri="{FF2B5EF4-FFF2-40B4-BE49-F238E27FC236}">
                <a16:creationId xmlns:a16="http://schemas.microsoft.com/office/drawing/2014/main" id="{51FF009C-D5CE-5544-3493-00D1125711A6}"/>
              </a:ext>
            </a:extLst>
          </p:cNvPr>
          <p:cNvSpPr/>
          <p:nvPr userDrawn="1"/>
        </p:nvSpPr>
        <p:spPr>
          <a:xfrm>
            <a:off x="10493431" y="407291"/>
            <a:ext cx="1719453" cy="721606"/>
          </a:xfrm>
          <a:custGeom>
            <a:avLst/>
            <a:gdLst>
              <a:gd name="connsiteX0" fmla="*/ 0 w 1719453"/>
              <a:gd name="connsiteY0" fmla="*/ 360802 h 721606"/>
              <a:gd name="connsiteX1" fmla="*/ 0 w 1719453"/>
              <a:gd name="connsiteY1" fmla="*/ 360803 h 721606"/>
              <a:gd name="connsiteX2" fmla="*/ 0 w 1719453"/>
              <a:gd name="connsiteY2" fmla="*/ 360803 h 721606"/>
              <a:gd name="connsiteX3" fmla="*/ 360803 w 1719453"/>
              <a:gd name="connsiteY3" fmla="*/ 0 h 721606"/>
              <a:gd name="connsiteX4" fmla="*/ 1719453 w 1719453"/>
              <a:gd name="connsiteY4" fmla="*/ 0 h 721606"/>
              <a:gd name="connsiteX5" fmla="*/ 1719453 w 1719453"/>
              <a:gd name="connsiteY5" fmla="*/ 721606 h 721606"/>
              <a:gd name="connsiteX6" fmla="*/ 360803 w 1719453"/>
              <a:gd name="connsiteY6" fmla="*/ 721605 h 721606"/>
              <a:gd name="connsiteX7" fmla="*/ 7330 w 1719453"/>
              <a:gd name="connsiteY7" fmla="*/ 433516 h 721606"/>
              <a:gd name="connsiteX8" fmla="*/ 0 w 1719453"/>
              <a:gd name="connsiteY8" fmla="*/ 360803 h 721606"/>
              <a:gd name="connsiteX9" fmla="*/ 7330 w 1719453"/>
              <a:gd name="connsiteY9" fmla="*/ 288089 h 721606"/>
              <a:gd name="connsiteX10" fmla="*/ 360803 w 1719453"/>
              <a:gd name="connsiteY10" fmla="*/ 0 h 721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19453" h="721606">
                <a:moveTo>
                  <a:pt x="0" y="360802"/>
                </a:moveTo>
                <a:lnTo>
                  <a:pt x="0" y="360803"/>
                </a:lnTo>
                <a:lnTo>
                  <a:pt x="0" y="360803"/>
                </a:lnTo>
                <a:close/>
                <a:moveTo>
                  <a:pt x="360803" y="0"/>
                </a:moveTo>
                <a:lnTo>
                  <a:pt x="1719453" y="0"/>
                </a:lnTo>
                <a:lnTo>
                  <a:pt x="1719453" y="721606"/>
                </a:lnTo>
                <a:lnTo>
                  <a:pt x="360803" y="721605"/>
                </a:lnTo>
                <a:cubicBezTo>
                  <a:pt x="186445" y="721605"/>
                  <a:pt x="40974" y="597928"/>
                  <a:pt x="7330" y="433516"/>
                </a:cubicBezTo>
                <a:lnTo>
                  <a:pt x="0" y="360803"/>
                </a:lnTo>
                <a:lnTo>
                  <a:pt x="7330" y="288089"/>
                </a:lnTo>
                <a:cubicBezTo>
                  <a:pt x="40974" y="123677"/>
                  <a:pt x="186445" y="0"/>
                  <a:pt x="360803" y="0"/>
                </a:cubicBezTo>
                <a:close/>
              </a:path>
            </a:pathLst>
          </a:custGeom>
          <a:solidFill>
            <a:srgbClr val="0D0619">
              <a:alpha val="56000"/>
            </a:srgb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>
              <a:ln>
                <a:solidFill>
                  <a:srgbClr val="0D0619"/>
                </a:solidFill>
              </a:ln>
            </a:endParaRPr>
          </a:p>
        </p:txBody>
      </p:sp>
      <p:sp>
        <p:nvSpPr>
          <p:cNvPr id="42" name="Forma libre: forma 41">
            <a:extLst>
              <a:ext uri="{FF2B5EF4-FFF2-40B4-BE49-F238E27FC236}">
                <a16:creationId xmlns:a16="http://schemas.microsoft.com/office/drawing/2014/main" id="{B608757E-9989-5684-3710-D61D93D280A0}"/>
              </a:ext>
            </a:extLst>
          </p:cNvPr>
          <p:cNvSpPr/>
          <p:nvPr userDrawn="1"/>
        </p:nvSpPr>
        <p:spPr>
          <a:xfrm>
            <a:off x="10520627" y="359971"/>
            <a:ext cx="1692256" cy="721606"/>
          </a:xfrm>
          <a:custGeom>
            <a:avLst/>
            <a:gdLst>
              <a:gd name="connsiteX0" fmla="*/ 0 w 1692256"/>
              <a:gd name="connsiteY0" fmla="*/ 360802 h 721606"/>
              <a:gd name="connsiteX1" fmla="*/ 0 w 1692256"/>
              <a:gd name="connsiteY1" fmla="*/ 360803 h 721606"/>
              <a:gd name="connsiteX2" fmla="*/ 0 w 1692256"/>
              <a:gd name="connsiteY2" fmla="*/ 360803 h 721606"/>
              <a:gd name="connsiteX3" fmla="*/ 360803 w 1692256"/>
              <a:gd name="connsiteY3" fmla="*/ 0 h 721606"/>
              <a:gd name="connsiteX4" fmla="*/ 1692256 w 1692256"/>
              <a:gd name="connsiteY4" fmla="*/ 0 h 721606"/>
              <a:gd name="connsiteX5" fmla="*/ 1692256 w 1692256"/>
              <a:gd name="connsiteY5" fmla="*/ 721606 h 721606"/>
              <a:gd name="connsiteX6" fmla="*/ 360803 w 1692256"/>
              <a:gd name="connsiteY6" fmla="*/ 721605 h 721606"/>
              <a:gd name="connsiteX7" fmla="*/ 7330 w 1692256"/>
              <a:gd name="connsiteY7" fmla="*/ 433516 h 721606"/>
              <a:gd name="connsiteX8" fmla="*/ 0 w 1692256"/>
              <a:gd name="connsiteY8" fmla="*/ 360803 h 721606"/>
              <a:gd name="connsiteX9" fmla="*/ 7330 w 1692256"/>
              <a:gd name="connsiteY9" fmla="*/ 288089 h 721606"/>
              <a:gd name="connsiteX10" fmla="*/ 360803 w 1692256"/>
              <a:gd name="connsiteY10" fmla="*/ 0 h 721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92256" h="721606">
                <a:moveTo>
                  <a:pt x="0" y="360802"/>
                </a:moveTo>
                <a:lnTo>
                  <a:pt x="0" y="360803"/>
                </a:lnTo>
                <a:lnTo>
                  <a:pt x="0" y="360803"/>
                </a:lnTo>
                <a:close/>
                <a:moveTo>
                  <a:pt x="360803" y="0"/>
                </a:moveTo>
                <a:lnTo>
                  <a:pt x="1692256" y="0"/>
                </a:lnTo>
                <a:lnTo>
                  <a:pt x="1692256" y="721606"/>
                </a:lnTo>
                <a:lnTo>
                  <a:pt x="360803" y="721605"/>
                </a:lnTo>
                <a:cubicBezTo>
                  <a:pt x="186445" y="721605"/>
                  <a:pt x="40974" y="597928"/>
                  <a:pt x="7330" y="433516"/>
                </a:cubicBezTo>
                <a:lnTo>
                  <a:pt x="0" y="360803"/>
                </a:lnTo>
                <a:lnTo>
                  <a:pt x="7330" y="288089"/>
                </a:lnTo>
                <a:cubicBezTo>
                  <a:pt x="40974" y="123677"/>
                  <a:pt x="186445" y="0"/>
                  <a:pt x="360803" y="0"/>
                </a:cubicBezTo>
                <a:close/>
              </a:path>
            </a:pathLst>
          </a:custGeom>
          <a:solidFill>
            <a:srgbClr val="06478B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>
              <a:ln>
                <a:solidFill>
                  <a:srgbClr val="0D0619"/>
                </a:solidFill>
              </a:ln>
            </a:endParaRPr>
          </a:p>
        </p:txBody>
      </p:sp>
      <p:sp>
        <p:nvSpPr>
          <p:cNvPr id="53" name="Forma libre: forma 52">
            <a:extLst>
              <a:ext uri="{FF2B5EF4-FFF2-40B4-BE49-F238E27FC236}">
                <a16:creationId xmlns:a16="http://schemas.microsoft.com/office/drawing/2014/main" id="{A08ADB80-934F-16BA-65FA-5DDADF625B86}"/>
              </a:ext>
            </a:extLst>
          </p:cNvPr>
          <p:cNvSpPr/>
          <p:nvPr userDrawn="1"/>
        </p:nvSpPr>
        <p:spPr>
          <a:xfrm rot="5400000">
            <a:off x="3198000" y="2261384"/>
            <a:ext cx="699856" cy="7091407"/>
          </a:xfrm>
          <a:custGeom>
            <a:avLst/>
            <a:gdLst>
              <a:gd name="connsiteX0" fmla="*/ 0 w 699856"/>
              <a:gd name="connsiteY0" fmla="*/ 7091407 h 7091407"/>
              <a:gd name="connsiteX1" fmla="*/ 0 w 699856"/>
              <a:gd name="connsiteY1" fmla="*/ 349928 h 7091407"/>
              <a:gd name="connsiteX2" fmla="*/ 349928 w 699856"/>
              <a:gd name="connsiteY2" fmla="*/ 0 h 7091407"/>
              <a:gd name="connsiteX3" fmla="*/ 699856 w 699856"/>
              <a:gd name="connsiteY3" fmla="*/ 349928 h 7091407"/>
              <a:gd name="connsiteX4" fmla="*/ 699856 w 699856"/>
              <a:gd name="connsiteY4" fmla="*/ 7091407 h 7091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9856" h="7091407">
                <a:moveTo>
                  <a:pt x="0" y="7091407"/>
                </a:moveTo>
                <a:lnTo>
                  <a:pt x="0" y="349928"/>
                </a:lnTo>
                <a:cubicBezTo>
                  <a:pt x="0" y="156668"/>
                  <a:pt x="156668" y="0"/>
                  <a:pt x="349928" y="0"/>
                </a:cubicBezTo>
                <a:cubicBezTo>
                  <a:pt x="543188" y="0"/>
                  <a:pt x="699856" y="156668"/>
                  <a:pt x="699856" y="349928"/>
                </a:cubicBezTo>
                <a:lnTo>
                  <a:pt x="699856" y="7091407"/>
                </a:lnTo>
                <a:close/>
              </a:path>
            </a:pathLst>
          </a:custGeom>
          <a:solidFill>
            <a:srgbClr val="0D0619">
              <a:alpha val="3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51" name="Forma libre: forma 50">
            <a:extLst>
              <a:ext uri="{FF2B5EF4-FFF2-40B4-BE49-F238E27FC236}">
                <a16:creationId xmlns:a16="http://schemas.microsoft.com/office/drawing/2014/main" id="{093D57CD-F4FA-D711-D750-08D620EED0D4}"/>
              </a:ext>
            </a:extLst>
          </p:cNvPr>
          <p:cNvSpPr/>
          <p:nvPr userDrawn="1"/>
        </p:nvSpPr>
        <p:spPr>
          <a:xfrm>
            <a:off x="-1" y="4763316"/>
            <a:ext cx="8198340" cy="1141046"/>
          </a:xfrm>
          <a:custGeom>
            <a:avLst/>
            <a:gdLst>
              <a:gd name="connsiteX0" fmla="*/ 0 w 8198340"/>
              <a:gd name="connsiteY0" fmla="*/ 0 h 1141046"/>
              <a:gd name="connsiteX1" fmla="*/ 7627817 w 8198340"/>
              <a:gd name="connsiteY1" fmla="*/ 0 h 1141046"/>
              <a:gd name="connsiteX2" fmla="*/ 8198340 w 8198340"/>
              <a:gd name="connsiteY2" fmla="*/ 570523 h 1141046"/>
              <a:gd name="connsiteX3" fmla="*/ 7627817 w 8198340"/>
              <a:gd name="connsiteY3" fmla="*/ 1141046 h 1141046"/>
              <a:gd name="connsiteX4" fmla="*/ 0 w 8198340"/>
              <a:gd name="connsiteY4" fmla="*/ 1141046 h 114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8340" h="1141046">
                <a:moveTo>
                  <a:pt x="0" y="0"/>
                </a:moveTo>
                <a:lnTo>
                  <a:pt x="7627817" y="0"/>
                </a:lnTo>
                <a:cubicBezTo>
                  <a:pt x="7942908" y="0"/>
                  <a:pt x="8198340" y="255432"/>
                  <a:pt x="8198340" y="570523"/>
                </a:cubicBezTo>
                <a:cubicBezTo>
                  <a:pt x="8198340" y="885614"/>
                  <a:pt x="7942908" y="1141046"/>
                  <a:pt x="7627817" y="1141046"/>
                </a:cubicBezTo>
                <a:lnTo>
                  <a:pt x="0" y="1141046"/>
                </a:ln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C96729DA-5FA4-7611-71E0-85ADD6C5104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4523" y="3158680"/>
            <a:ext cx="6810430" cy="1576440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 algn="l">
              <a:lnSpc>
                <a:spcPts val="5600"/>
              </a:lnSpc>
              <a:defRPr sz="55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sz="5400" dirty="0"/>
              <a:t>TÍTULO </a:t>
            </a:r>
            <a:r>
              <a:rPr lang="es-ES" sz="5400" dirty="0">
                <a:solidFill>
                  <a:srgbClr val="50A0E0"/>
                </a:solidFill>
              </a:rPr>
              <a:t>FUENTE CALIBRI 49 PTS</a:t>
            </a:r>
            <a:endParaRPr lang="es-CO" sz="5400" dirty="0">
              <a:solidFill>
                <a:srgbClr val="50A0E0"/>
              </a:solidFill>
            </a:endParaRP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FEBD2FC7-CE55-B670-8677-894FB7A4EA61}"/>
              </a:ext>
            </a:extLst>
          </p:cNvPr>
          <p:cNvSpPr>
            <a:spLocks noGrp="1"/>
          </p:cNvSpPr>
          <p:nvPr>
            <p:ph type="subTitle" idx="4294967295" hasCustomPrompt="1"/>
          </p:nvPr>
        </p:nvSpPr>
        <p:spPr>
          <a:xfrm>
            <a:off x="615579" y="5124170"/>
            <a:ext cx="7063048" cy="4358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50A0E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Subtitulo  Fuente Calibri 24pt</a:t>
            </a:r>
            <a:endParaRPr lang="es-CO" dirty="0">
              <a:solidFill>
                <a:srgbClr val="50A0E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293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Vista de un edificio&#10;&#10;Descripción generada automáticamente">
            <a:extLst>
              <a:ext uri="{FF2B5EF4-FFF2-40B4-BE49-F238E27FC236}">
                <a16:creationId xmlns:a16="http://schemas.microsoft.com/office/drawing/2014/main" id="{0E248DA5-40E0-DDCD-8C90-BB2196E160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32684"/>
            <a:ext cx="12192000" cy="6890684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6CA77D1A-8119-5499-061E-25624149DA9C}"/>
              </a:ext>
            </a:extLst>
          </p:cNvPr>
          <p:cNvSpPr/>
          <p:nvPr userDrawn="1"/>
        </p:nvSpPr>
        <p:spPr>
          <a:xfrm>
            <a:off x="-58105" y="-32684"/>
            <a:ext cx="12250105" cy="5562677"/>
          </a:xfrm>
          <a:prstGeom prst="rect">
            <a:avLst/>
          </a:prstGeom>
          <a:gradFill flip="none" rotWithShape="1">
            <a:gsLst>
              <a:gs pos="23000">
                <a:srgbClr val="468EC8">
                  <a:alpha val="0"/>
                </a:srgbClr>
              </a:gs>
              <a:gs pos="0">
                <a:srgbClr val="06478B"/>
              </a:gs>
              <a:gs pos="43000">
                <a:srgbClr val="0D0619">
                  <a:alpha val="67000"/>
                </a:srgbClr>
              </a:gs>
              <a:gs pos="85000">
                <a:srgbClr val="102641"/>
              </a:gs>
              <a:gs pos="62000">
                <a:srgbClr val="0F1A33">
                  <a:alpha val="47000"/>
                </a:srgbClr>
              </a:gs>
              <a:gs pos="98000">
                <a:srgbClr val="0D0619">
                  <a:alpha val="79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16AB18A7-3B93-9BD8-D628-4390875F5FF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7623" y="5316182"/>
            <a:ext cx="12264188" cy="676275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6CA8ED9-47C2-9509-A6FF-819A31EB2ACB}"/>
              </a:ext>
            </a:extLst>
          </p:cNvPr>
          <p:cNvSpPr/>
          <p:nvPr userDrawn="1"/>
        </p:nvSpPr>
        <p:spPr>
          <a:xfrm flipH="1">
            <a:off x="-58105" y="5125454"/>
            <a:ext cx="12297730" cy="1732546"/>
          </a:xfrm>
          <a:custGeom>
            <a:avLst/>
            <a:gdLst>
              <a:gd name="connsiteX0" fmla="*/ 0 w 12250105"/>
              <a:gd name="connsiteY0" fmla="*/ 0 h 1283369"/>
              <a:gd name="connsiteX1" fmla="*/ 12250105 w 12250105"/>
              <a:gd name="connsiteY1" fmla="*/ 0 h 1283369"/>
              <a:gd name="connsiteX2" fmla="*/ 12250105 w 12250105"/>
              <a:gd name="connsiteY2" fmla="*/ 1283369 h 1283369"/>
              <a:gd name="connsiteX3" fmla="*/ 0 w 12250105"/>
              <a:gd name="connsiteY3" fmla="*/ 1283369 h 1283369"/>
              <a:gd name="connsiteX4" fmla="*/ 0 w 12250105"/>
              <a:gd name="connsiteY4" fmla="*/ 0 h 1283369"/>
              <a:gd name="connsiteX0" fmla="*/ 0 w 12258126"/>
              <a:gd name="connsiteY0" fmla="*/ 0 h 1852863"/>
              <a:gd name="connsiteX1" fmla="*/ 12258126 w 12258126"/>
              <a:gd name="connsiteY1" fmla="*/ 569494 h 1852863"/>
              <a:gd name="connsiteX2" fmla="*/ 12258126 w 12258126"/>
              <a:gd name="connsiteY2" fmla="*/ 1852863 h 1852863"/>
              <a:gd name="connsiteX3" fmla="*/ 8021 w 12258126"/>
              <a:gd name="connsiteY3" fmla="*/ 1852863 h 1852863"/>
              <a:gd name="connsiteX4" fmla="*/ 0 w 12258126"/>
              <a:gd name="connsiteY4" fmla="*/ 0 h 1852863"/>
              <a:gd name="connsiteX0" fmla="*/ 776 w 12258902"/>
              <a:gd name="connsiteY0" fmla="*/ 0 h 1860884"/>
              <a:gd name="connsiteX1" fmla="*/ 12258902 w 12258902"/>
              <a:gd name="connsiteY1" fmla="*/ 569494 h 1860884"/>
              <a:gd name="connsiteX2" fmla="*/ 12258902 w 12258902"/>
              <a:gd name="connsiteY2" fmla="*/ 1852863 h 1860884"/>
              <a:gd name="connsiteX3" fmla="*/ 771 w 12258902"/>
              <a:gd name="connsiteY3" fmla="*/ 1860884 h 1860884"/>
              <a:gd name="connsiteX4" fmla="*/ 776 w 12258902"/>
              <a:gd name="connsiteY4" fmla="*/ 0 h 186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58902" h="1860884">
                <a:moveTo>
                  <a:pt x="776" y="0"/>
                </a:moveTo>
                <a:lnTo>
                  <a:pt x="12258902" y="569494"/>
                </a:lnTo>
                <a:lnTo>
                  <a:pt x="12258902" y="1852863"/>
                </a:lnTo>
                <a:lnTo>
                  <a:pt x="771" y="1860884"/>
                </a:lnTo>
                <a:cubicBezTo>
                  <a:pt x="-1903" y="1243263"/>
                  <a:pt x="3450" y="617621"/>
                  <a:pt x="776" y="0"/>
                </a:cubicBez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74FF1C2D-2F26-B8EB-21E6-F6B38B7F9C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9933" y="344350"/>
            <a:ext cx="6325906" cy="12777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>
            <a:lvl1pPr algn="l">
              <a:lnSpc>
                <a:spcPts val="5600"/>
              </a:lnSpc>
              <a:defRPr sz="10000" b="1">
                <a:solidFill>
                  <a:srgbClr val="50A0E0"/>
                </a:solidFill>
                <a:latin typeface="+mn-lt"/>
              </a:defRPr>
            </a:lvl1pPr>
          </a:lstStyle>
          <a:p>
            <a:r>
              <a:rPr lang="es-ES" dirty="0"/>
              <a:t>Preguntas</a:t>
            </a:r>
            <a:endParaRPr lang="es-CO" dirty="0"/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97CF9ABA-EA6A-AFFA-8A8B-55FD5CB91F3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778" y="5595436"/>
            <a:ext cx="4983270" cy="1013912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1D22A3D3-042A-4634-CB69-7DFAC28B7A1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13225" y="4615297"/>
            <a:ext cx="1525504" cy="1525504"/>
          </a:xfrm>
          <a:prstGeom prst="rect">
            <a:avLst/>
          </a:prstGeom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D3B09995-2ECC-0118-9DFC-CC2AA6352B5D}"/>
              </a:ext>
            </a:extLst>
          </p:cNvPr>
          <p:cNvSpPr txBox="1"/>
          <p:nvPr userDrawn="1"/>
        </p:nvSpPr>
        <p:spPr>
          <a:xfrm>
            <a:off x="9614956" y="6140801"/>
            <a:ext cx="229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i="1" dirty="0">
                <a:solidFill>
                  <a:srgbClr val="50A0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www.esdegue.edu.co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D988427-0347-C3FA-A54E-516155F69CA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12027" y="-257881"/>
            <a:ext cx="3191582" cy="319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69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173D20-A42B-EE04-D32C-00FC5AB836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Titulo Presentación Fuente Calibri 32pt</a:t>
            </a:r>
            <a:endParaRPr lang="es-CO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A4D3DBB-2139-B25F-DB2B-2E000D5E33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1F7D63E-CF72-5D5A-8860-2BD82BCE7B6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patrón- Fuente 16 pt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A29E44-5D3D-6C32-3697-CAE3FB760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17/03/25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0D9919-2B54-C6C5-7C20-1B4042A64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5EDB45A-B2D3-1AE7-0269-6942843D1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7422D55B-4040-2D64-740A-1FD39D0C1112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E944E5E4-136F-5702-37BF-79F2C43DD375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4493DE1-2227-7560-3F43-B90DDF53E507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Gráfico 10">
            <a:extLst>
              <a:ext uri="{FF2B5EF4-FFF2-40B4-BE49-F238E27FC236}">
                <a16:creationId xmlns:a16="http://schemas.microsoft.com/office/drawing/2014/main" id="{EDBC9B61-8442-7E26-B899-24320340D9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F4D10AB-6098-DFA3-8812-FE367D537D32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625D94E-22A8-36FF-F794-1FA27774C257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31CF2505-3DAD-F897-20C0-BF09FBCBFB2F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44AF3480-95A0-736C-BFE4-563741C6B62E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6" name="Subtítulo 2">
              <a:extLst>
                <a:ext uri="{FF2B5EF4-FFF2-40B4-BE49-F238E27FC236}">
                  <a16:creationId xmlns:a16="http://schemas.microsoft.com/office/drawing/2014/main" id="{CE1D42EF-E38B-9DE0-1D0D-61B7BD46D582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7" name="Subtítulo 2">
              <a:extLst>
                <a:ext uri="{FF2B5EF4-FFF2-40B4-BE49-F238E27FC236}">
                  <a16:creationId xmlns:a16="http://schemas.microsoft.com/office/drawing/2014/main" id="{C6645F7E-BA88-15C1-82D2-9CA4AE6DC69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8EFBAD91-C032-EAE2-7F75-9494F5DCE70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áfico 18">
            <a:extLst>
              <a:ext uri="{FF2B5EF4-FFF2-40B4-BE49-F238E27FC236}">
                <a16:creationId xmlns:a16="http://schemas.microsoft.com/office/drawing/2014/main" id="{29C2C5BC-EDFF-E273-48CC-09A086FA3A1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118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áfico 27">
            <a:extLst>
              <a:ext uri="{FF2B5EF4-FFF2-40B4-BE49-F238E27FC236}">
                <a16:creationId xmlns:a16="http://schemas.microsoft.com/office/drawing/2014/main" id="{AD27D058-8A32-0486-B6D6-1385EEF7F1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0690"/>
            <a:ext cx="3343524" cy="239171"/>
          </a:xfrm>
          <a:prstGeom prst="rect">
            <a:avLst/>
          </a:prstGeom>
        </p:spPr>
      </p:pic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518AFA54-2EB9-AC8F-FD3F-C4521D421FE7}"/>
              </a:ext>
            </a:extLst>
          </p:cNvPr>
          <p:cNvSpPr/>
          <p:nvPr userDrawn="1"/>
        </p:nvSpPr>
        <p:spPr>
          <a:xfrm rot="10800000">
            <a:off x="-25006" y="118571"/>
            <a:ext cx="4098334" cy="916845"/>
          </a:xfrm>
          <a:custGeom>
            <a:avLst/>
            <a:gdLst>
              <a:gd name="connsiteX0" fmla="*/ 4098334 w 4098334"/>
              <a:gd name="connsiteY0" fmla="*/ 916845 h 916845"/>
              <a:gd name="connsiteX1" fmla="*/ 458422 w 4098334"/>
              <a:gd name="connsiteY1" fmla="*/ 916845 h 916845"/>
              <a:gd name="connsiteX2" fmla="*/ 0 w 4098334"/>
              <a:gd name="connsiteY2" fmla="*/ 458422 h 916845"/>
              <a:gd name="connsiteX3" fmla="*/ 458422 w 4098334"/>
              <a:gd name="connsiteY3" fmla="*/ 0 h 916845"/>
              <a:gd name="connsiteX4" fmla="*/ 4098334 w 4098334"/>
              <a:gd name="connsiteY4" fmla="*/ 0 h 91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8334" h="916845">
                <a:moveTo>
                  <a:pt x="4098334" y="916845"/>
                </a:moveTo>
                <a:lnTo>
                  <a:pt x="458422" y="916845"/>
                </a:lnTo>
                <a:cubicBezTo>
                  <a:pt x="205243" y="916845"/>
                  <a:pt x="0" y="711602"/>
                  <a:pt x="0" y="458422"/>
                </a:cubicBezTo>
                <a:cubicBezTo>
                  <a:pt x="0" y="205243"/>
                  <a:pt x="205243" y="0"/>
                  <a:pt x="458422" y="0"/>
                </a:cubicBezTo>
                <a:lnTo>
                  <a:pt x="4098334" y="0"/>
                </a:ln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A29E44-5D3D-6C32-3697-CAE3FB760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17/03/25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0D9919-2B54-C6C5-7C20-1B4042A64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5EDB45A-B2D3-1AE7-0269-6942843D1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7422D55B-4040-2D64-740A-1FD39D0C1112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E944E5E4-136F-5702-37BF-79F2C43DD375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4493DE1-2227-7560-3F43-B90DDF53E507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Gráfico 10">
            <a:extLst>
              <a:ext uri="{FF2B5EF4-FFF2-40B4-BE49-F238E27FC236}">
                <a16:creationId xmlns:a16="http://schemas.microsoft.com/office/drawing/2014/main" id="{EDBC9B61-8442-7E26-B899-24320340D9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F4D10AB-6098-DFA3-8812-FE367D537D32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625D94E-22A8-36FF-F794-1FA27774C257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31CF2505-3DAD-F897-20C0-BF09FBCBFB2F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44AF3480-95A0-736C-BFE4-563741C6B62E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6" name="Subtítulo 2">
              <a:extLst>
                <a:ext uri="{FF2B5EF4-FFF2-40B4-BE49-F238E27FC236}">
                  <a16:creationId xmlns:a16="http://schemas.microsoft.com/office/drawing/2014/main" id="{CE1D42EF-E38B-9DE0-1D0D-61B7BD46D582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7" name="Subtítulo 2">
              <a:extLst>
                <a:ext uri="{FF2B5EF4-FFF2-40B4-BE49-F238E27FC236}">
                  <a16:creationId xmlns:a16="http://schemas.microsoft.com/office/drawing/2014/main" id="{C6645F7E-BA88-15C1-82D2-9CA4AE6DC69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8EFBAD91-C032-EAE2-7F75-9494F5DCE70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áfico 18">
            <a:extLst>
              <a:ext uri="{FF2B5EF4-FFF2-40B4-BE49-F238E27FC236}">
                <a16:creationId xmlns:a16="http://schemas.microsoft.com/office/drawing/2014/main" id="{29C2C5BC-EDFF-E273-48CC-09A086FA3A1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86EDB309-0858-2D8F-4134-36ADF870EC1A}"/>
              </a:ext>
            </a:extLst>
          </p:cNvPr>
          <p:cNvSpPr txBox="1"/>
          <p:nvPr userDrawn="1"/>
        </p:nvSpPr>
        <p:spPr>
          <a:xfrm>
            <a:off x="2403566" y="3920135"/>
            <a:ext cx="768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La </a:t>
            </a:r>
            <a:r>
              <a:rPr lang="es-CO" b="1" i="1" dirty="0"/>
              <a:t>Escuela Superior de Guerra “General Rafael Reyes Prieto” </a:t>
            </a:r>
            <a:r>
              <a:rPr lang="es-ES" dirty="0"/>
              <a:t>está certificada bajo las normas internacionales </a:t>
            </a:r>
            <a:r>
              <a:rPr lang="es-ES" b="1" dirty="0"/>
              <a:t>ISO 9001:2015 </a:t>
            </a:r>
            <a:r>
              <a:rPr lang="es-ES" dirty="0"/>
              <a:t>e </a:t>
            </a:r>
            <a:r>
              <a:rPr lang="es-ES" b="1" dirty="0"/>
              <a:t>ISO 21001:2018.</a:t>
            </a:r>
            <a:endParaRPr lang="es-CO" b="1" dirty="0"/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E0654D13-A414-564E-5207-EBB9CD73B411}"/>
              </a:ext>
            </a:extLst>
          </p:cNvPr>
          <p:cNvGrpSpPr/>
          <p:nvPr userDrawn="1"/>
        </p:nvGrpSpPr>
        <p:grpSpPr>
          <a:xfrm>
            <a:off x="4293764" y="2188507"/>
            <a:ext cx="3531220" cy="1702097"/>
            <a:chOff x="2528154" y="2188507"/>
            <a:chExt cx="3531220" cy="1702097"/>
          </a:xfrm>
        </p:grpSpPr>
        <p:pic>
          <p:nvPicPr>
            <p:cNvPr id="23" name="Picture 2" descr="CERTIFICADO ISO 9001:2015 BUREAU VERITAS – JAR | Ildefonso Rosa Ramírez e  Hijos S.L.">
              <a:extLst>
                <a:ext uri="{FF2B5EF4-FFF2-40B4-BE49-F238E27FC236}">
                  <a16:creationId xmlns:a16="http://schemas.microsoft.com/office/drawing/2014/main" id="{4B156E18-0FFB-C27F-9858-5ED084B834A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453" b="11933"/>
            <a:stretch/>
          </p:blipFill>
          <p:spPr bwMode="auto">
            <a:xfrm>
              <a:off x="2528154" y="2188507"/>
              <a:ext cx="3531220" cy="170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CERTIFICADO ISO 9001:2015 BUREAU VERITAS – JAR | Ildefonso Rosa Ramírez e  Hijos S.L.">
              <a:extLst>
                <a:ext uri="{FF2B5EF4-FFF2-40B4-BE49-F238E27FC236}">
                  <a16:creationId xmlns:a16="http://schemas.microsoft.com/office/drawing/2014/main" id="{9B233BE6-A3D7-9AA7-82E3-8C814DFAA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38" t="35094" r="61999" b="48502"/>
            <a:stretch/>
          </p:blipFill>
          <p:spPr bwMode="auto">
            <a:xfrm>
              <a:off x="2746512" y="2471437"/>
              <a:ext cx="1121614" cy="4069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Imagen 24">
              <a:extLst>
                <a:ext uri="{FF2B5EF4-FFF2-40B4-BE49-F238E27FC236}">
                  <a16:creationId xmlns:a16="http://schemas.microsoft.com/office/drawing/2014/main" id="{36CAD7AD-1B46-F971-CDDC-E1ACD622972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171" t="48749" r="48028" b="48584"/>
            <a:stretch/>
          </p:blipFill>
          <p:spPr>
            <a:xfrm>
              <a:off x="2738561" y="2707278"/>
              <a:ext cx="1198704" cy="230588"/>
            </a:xfrm>
            <a:prstGeom prst="rect">
              <a:avLst/>
            </a:prstGeom>
          </p:spPr>
        </p:pic>
      </p:grpSp>
      <p:pic>
        <p:nvPicPr>
          <p:cNvPr id="27" name="Imagen 26">
            <a:extLst>
              <a:ext uri="{FF2B5EF4-FFF2-40B4-BE49-F238E27FC236}">
                <a16:creationId xmlns:a16="http://schemas.microsoft.com/office/drawing/2014/main" id="{B1E6135C-5AAC-76B7-DA44-89465A491506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195" y="222027"/>
            <a:ext cx="2213453" cy="70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8065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Vista de un edificio&#10;&#10;Descripción generada automáticamente">
            <a:extLst>
              <a:ext uri="{FF2B5EF4-FFF2-40B4-BE49-F238E27FC236}">
                <a16:creationId xmlns:a16="http://schemas.microsoft.com/office/drawing/2014/main" id="{0E248DA5-40E0-DDCD-8C90-BB2196E160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32684"/>
            <a:ext cx="12192000" cy="6890684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6CA77D1A-8119-5499-061E-25624149DA9C}"/>
              </a:ext>
            </a:extLst>
          </p:cNvPr>
          <p:cNvSpPr/>
          <p:nvPr userDrawn="1"/>
        </p:nvSpPr>
        <p:spPr>
          <a:xfrm>
            <a:off x="-58105" y="-32684"/>
            <a:ext cx="12250105" cy="5562677"/>
          </a:xfrm>
          <a:prstGeom prst="rect">
            <a:avLst/>
          </a:prstGeom>
          <a:gradFill flip="none" rotWithShape="1">
            <a:gsLst>
              <a:gs pos="23000">
                <a:srgbClr val="468EC8">
                  <a:alpha val="0"/>
                </a:srgbClr>
              </a:gs>
              <a:gs pos="0">
                <a:srgbClr val="06478B"/>
              </a:gs>
              <a:gs pos="43000">
                <a:srgbClr val="0D0619">
                  <a:alpha val="67000"/>
                </a:srgbClr>
              </a:gs>
              <a:gs pos="85000">
                <a:srgbClr val="102641"/>
              </a:gs>
              <a:gs pos="62000">
                <a:srgbClr val="0F1A33">
                  <a:alpha val="47000"/>
                </a:srgbClr>
              </a:gs>
              <a:gs pos="98000">
                <a:srgbClr val="0D0619">
                  <a:alpha val="79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16AB18A7-3B93-9BD8-D628-4390875F5FF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7623" y="5316182"/>
            <a:ext cx="12264188" cy="676275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6CA8ED9-47C2-9509-A6FF-819A31EB2ACB}"/>
              </a:ext>
            </a:extLst>
          </p:cNvPr>
          <p:cNvSpPr/>
          <p:nvPr userDrawn="1"/>
        </p:nvSpPr>
        <p:spPr>
          <a:xfrm flipH="1">
            <a:off x="-58105" y="5125454"/>
            <a:ext cx="12297730" cy="1732546"/>
          </a:xfrm>
          <a:custGeom>
            <a:avLst/>
            <a:gdLst>
              <a:gd name="connsiteX0" fmla="*/ 0 w 12250105"/>
              <a:gd name="connsiteY0" fmla="*/ 0 h 1283369"/>
              <a:gd name="connsiteX1" fmla="*/ 12250105 w 12250105"/>
              <a:gd name="connsiteY1" fmla="*/ 0 h 1283369"/>
              <a:gd name="connsiteX2" fmla="*/ 12250105 w 12250105"/>
              <a:gd name="connsiteY2" fmla="*/ 1283369 h 1283369"/>
              <a:gd name="connsiteX3" fmla="*/ 0 w 12250105"/>
              <a:gd name="connsiteY3" fmla="*/ 1283369 h 1283369"/>
              <a:gd name="connsiteX4" fmla="*/ 0 w 12250105"/>
              <a:gd name="connsiteY4" fmla="*/ 0 h 1283369"/>
              <a:gd name="connsiteX0" fmla="*/ 0 w 12258126"/>
              <a:gd name="connsiteY0" fmla="*/ 0 h 1852863"/>
              <a:gd name="connsiteX1" fmla="*/ 12258126 w 12258126"/>
              <a:gd name="connsiteY1" fmla="*/ 569494 h 1852863"/>
              <a:gd name="connsiteX2" fmla="*/ 12258126 w 12258126"/>
              <a:gd name="connsiteY2" fmla="*/ 1852863 h 1852863"/>
              <a:gd name="connsiteX3" fmla="*/ 8021 w 12258126"/>
              <a:gd name="connsiteY3" fmla="*/ 1852863 h 1852863"/>
              <a:gd name="connsiteX4" fmla="*/ 0 w 12258126"/>
              <a:gd name="connsiteY4" fmla="*/ 0 h 1852863"/>
              <a:gd name="connsiteX0" fmla="*/ 776 w 12258902"/>
              <a:gd name="connsiteY0" fmla="*/ 0 h 1860884"/>
              <a:gd name="connsiteX1" fmla="*/ 12258902 w 12258902"/>
              <a:gd name="connsiteY1" fmla="*/ 569494 h 1860884"/>
              <a:gd name="connsiteX2" fmla="*/ 12258902 w 12258902"/>
              <a:gd name="connsiteY2" fmla="*/ 1852863 h 1860884"/>
              <a:gd name="connsiteX3" fmla="*/ 771 w 12258902"/>
              <a:gd name="connsiteY3" fmla="*/ 1860884 h 1860884"/>
              <a:gd name="connsiteX4" fmla="*/ 776 w 12258902"/>
              <a:gd name="connsiteY4" fmla="*/ 0 h 186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58902" h="1860884">
                <a:moveTo>
                  <a:pt x="776" y="0"/>
                </a:moveTo>
                <a:lnTo>
                  <a:pt x="12258902" y="569494"/>
                </a:lnTo>
                <a:lnTo>
                  <a:pt x="12258902" y="1852863"/>
                </a:lnTo>
                <a:lnTo>
                  <a:pt x="771" y="1860884"/>
                </a:lnTo>
                <a:cubicBezTo>
                  <a:pt x="-1903" y="1243263"/>
                  <a:pt x="3450" y="617621"/>
                  <a:pt x="776" y="0"/>
                </a:cubicBez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74FF1C2D-2F26-B8EB-21E6-F6B38B7F9C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9933" y="344350"/>
            <a:ext cx="6325906" cy="12777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>
            <a:lvl1pPr algn="l">
              <a:lnSpc>
                <a:spcPts val="5600"/>
              </a:lnSpc>
              <a:defRPr sz="10000" b="1">
                <a:solidFill>
                  <a:srgbClr val="50A0E0"/>
                </a:solidFill>
                <a:latin typeface="+mn-lt"/>
              </a:defRPr>
            </a:lvl1pPr>
          </a:lstStyle>
          <a:p>
            <a:r>
              <a:rPr lang="es-ES" dirty="0"/>
              <a:t>Gracias</a:t>
            </a:r>
            <a:endParaRPr lang="es-CO" dirty="0"/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97CF9ABA-EA6A-AFFA-8A8B-55FD5CB91F3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5778" y="5595436"/>
            <a:ext cx="4983270" cy="1013912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1D22A3D3-042A-4634-CB69-7DFAC28B7A1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13225" y="4615297"/>
            <a:ext cx="1525504" cy="1525504"/>
          </a:xfrm>
          <a:prstGeom prst="rect">
            <a:avLst/>
          </a:prstGeom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D3B09995-2ECC-0118-9DFC-CC2AA6352B5D}"/>
              </a:ext>
            </a:extLst>
          </p:cNvPr>
          <p:cNvSpPr txBox="1"/>
          <p:nvPr userDrawn="1"/>
        </p:nvSpPr>
        <p:spPr>
          <a:xfrm>
            <a:off x="9614956" y="6140801"/>
            <a:ext cx="2299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i="1" dirty="0">
                <a:solidFill>
                  <a:srgbClr val="50A0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www.esdegue.edu.co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5496A6B-95C3-35AB-B0F7-0295107F707F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12027" y="-257881"/>
            <a:ext cx="3191582" cy="319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78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E8E3D39-184C-166B-AD85-2DDDC43CE0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2456FDF-3959-5715-5BA4-A5300D00A2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F03BA1-6773-9F70-45A1-D447A0AEE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17/03/25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C821B2-1DE9-E344-8BEB-FDB0D2EAA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C4A5C7-22E0-8F8C-2284-5DE480A92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59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riángulo isósceles 47">
            <a:extLst>
              <a:ext uri="{FF2B5EF4-FFF2-40B4-BE49-F238E27FC236}">
                <a16:creationId xmlns:a16="http://schemas.microsoft.com/office/drawing/2014/main" id="{D35001EE-7CC9-2E0F-42F1-1B9B262206A7}"/>
              </a:ext>
            </a:extLst>
          </p:cNvPr>
          <p:cNvSpPr/>
          <p:nvPr userDrawn="1"/>
        </p:nvSpPr>
        <p:spPr>
          <a:xfrm>
            <a:off x="7994718" y="5947890"/>
            <a:ext cx="1004670" cy="963466"/>
          </a:xfrm>
          <a:prstGeom prst="triangle">
            <a:avLst/>
          </a:prstGeom>
          <a:solidFill>
            <a:srgbClr val="1026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Forma libre: forma 43">
            <a:extLst>
              <a:ext uri="{FF2B5EF4-FFF2-40B4-BE49-F238E27FC236}">
                <a16:creationId xmlns:a16="http://schemas.microsoft.com/office/drawing/2014/main" id="{5E2BDA32-9535-318B-157F-5ABC5CFC2AFE}"/>
              </a:ext>
            </a:extLst>
          </p:cNvPr>
          <p:cNvSpPr/>
          <p:nvPr userDrawn="1"/>
        </p:nvSpPr>
        <p:spPr>
          <a:xfrm rot="9529021">
            <a:off x="7336892" y="-71484"/>
            <a:ext cx="2320322" cy="7000966"/>
          </a:xfrm>
          <a:custGeom>
            <a:avLst/>
            <a:gdLst>
              <a:gd name="connsiteX0" fmla="*/ 614037 w 2320322"/>
              <a:gd name="connsiteY0" fmla="*/ 7000966 h 7000966"/>
              <a:gd name="connsiteX1" fmla="*/ 0 w 2320322"/>
              <a:gd name="connsiteY1" fmla="*/ 6763006 h 7000966"/>
              <a:gd name="connsiteX2" fmla="*/ 1706285 w 2320322"/>
              <a:gd name="connsiteY2" fmla="*/ 0 h 7000966"/>
              <a:gd name="connsiteX3" fmla="*/ 2320322 w 2320322"/>
              <a:gd name="connsiteY3" fmla="*/ 237959 h 7000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0322" h="7000966">
                <a:moveTo>
                  <a:pt x="614037" y="7000966"/>
                </a:moveTo>
                <a:lnTo>
                  <a:pt x="0" y="6763006"/>
                </a:lnTo>
                <a:lnTo>
                  <a:pt x="1706285" y="0"/>
                </a:lnTo>
                <a:lnTo>
                  <a:pt x="2320322" y="237959"/>
                </a:lnTo>
                <a:close/>
              </a:path>
            </a:pathLst>
          </a:cu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/>
          </a:p>
        </p:txBody>
      </p:sp>
      <p:sp>
        <p:nvSpPr>
          <p:cNvPr id="16" name="Diagrama de flujo: entrada manual 15">
            <a:extLst>
              <a:ext uri="{FF2B5EF4-FFF2-40B4-BE49-F238E27FC236}">
                <a16:creationId xmlns:a16="http://schemas.microsoft.com/office/drawing/2014/main" id="{610E433C-8929-89C1-774C-AC527CB9A9F1}"/>
              </a:ext>
            </a:extLst>
          </p:cNvPr>
          <p:cNvSpPr/>
          <p:nvPr userDrawn="1"/>
        </p:nvSpPr>
        <p:spPr>
          <a:xfrm rot="5400000" flipH="1" flipV="1">
            <a:off x="6567952" y="1287308"/>
            <a:ext cx="6911357" cy="4336738"/>
          </a:xfrm>
          <a:prstGeom prst="flowChartManualInpu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Diagrama de flujo: entrada manual 19">
            <a:extLst>
              <a:ext uri="{FF2B5EF4-FFF2-40B4-BE49-F238E27FC236}">
                <a16:creationId xmlns:a16="http://schemas.microsoft.com/office/drawing/2014/main" id="{610E433C-8929-89C1-774C-AC527CB9A9F1}"/>
              </a:ext>
            </a:extLst>
          </p:cNvPr>
          <p:cNvSpPr/>
          <p:nvPr userDrawn="1"/>
        </p:nvSpPr>
        <p:spPr>
          <a:xfrm rot="5400000" flipH="1" flipV="1">
            <a:off x="6551803" y="1303458"/>
            <a:ext cx="6943654" cy="4336738"/>
          </a:xfrm>
          <a:prstGeom prst="flowChartManualInput">
            <a:avLst/>
          </a:prstGeom>
          <a:blipFill dpi="0" rotWithShape="0">
            <a:blip r:embed="rId2">
              <a:alphaModFix amt="38000"/>
            </a:blip>
            <a:srcRect/>
            <a:stretch>
              <a:fillRect l="-81400" t="-786" r="-94972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A363B1FC-E98D-5FF5-D7B0-C788FAFF7C18}"/>
              </a:ext>
            </a:extLst>
          </p:cNvPr>
          <p:cNvGrpSpPr/>
          <p:nvPr userDrawn="1"/>
        </p:nvGrpSpPr>
        <p:grpSpPr>
          <a:xfrm>
            <a:off x="8811882" y="6314229"/>
            <a:ext cx="3380117" cy="327007"/>
            <a:chOff x="8636485" y="6442253"/>
            <a:chExt cx="3380117" cy="327007"/>
          </a:xfrm>
        </p:grpSpPr>
        <p:sp>
          <p:nvSpPr>
            <p:cNvPr id="11" name="Subtítulo 2">
              <a:extLst>
                <a:ext uri="{FF2B5EF4-FFF2-40B4-BE49-F238E27FC236}">
                  <a16:creationId xmlns:a16="http://schemas.microsoft.com/office/drawing/2014/main" id="{ACD87067-AD6C-C8D6-E822-EDA3A66C619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636485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E4EEFA"/>
                  </a:solidFill>
                </a:rPr>
                <a:t>Versión: 2025</a:t>
              </a:r>
            </a:p>
          </p:txBody>
        </p:sp>
        <p:sp>
          <p:nvSpPr>
            <p:cNvPr id="12" name="Subtítulo 2">
              <a:extLst>
                <a:ext uri="{FF2B5EF4-FFF2-40B4-BE49-F238E27FC236}">
                  <a16:creationId xmlns:a16="http://schemas.microsoft.com/office/drawing/2014/main" id="{54B47BFE-CF98-03E3-DA3E-853E7815B8F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05663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12BAE0AE-BDA3-1847-8F6E-CA358CF0C6C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05663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Forma libre: forma 34">
            <a:extLst>
              <a:ext uri="{FF2B5EF4-FFF2-40B4-BE49-F238E27FC236}">
                <a16:creationId xmlns:a16="http://schemas.microsoft.com/office/drawing/2014/main" id="{5612C8D7-850D-50EF-8270-C489398759A2}"/>
              </a:ext>
            </a:extLst>
          </p:cNvPr>
          <p:cNvSpPr/>
          <p:nvPr userDrawn="1"/>
        </p:nvSpPr>
        <p:spPr>
          <a:xfrm rot="10800000">
            <a:off x="7432638" y="1057091"/>
            <a:ext cx="4759362" cy="1141046"/>
          </a:xfrm>
          <a:custGeom>
            <a:avLst/>
            <a:gdLst>
              <a:gd name="connsiteX0" fmla="*/ 4188839 w 4759362"/>
              <a:gd name="connsiteY0" fmla="*/ 1141046 h 1141046"/>
              <a:gd name="connsiteX1" fmla="*/ 0 w 4759362"/>
              <a:gd name="connsiteY1" fmla="*/ 1141046 h 1141046"/>
              <a:gd name="connsiteX2" fmla="*/ 0 w 4759362"/>
              <a:gd name="connsiteY2" fmla="*/ 0 h 1141046"/>
              <a:gd name="connsiteX3" fmla="*/ 4188839 w 4759362"/>
              <a:gd name="connsiteY3" fmla="*/ 0 h 1141046"/>
              <a:gd name="connsiteX4" fmla="*/ 4759362 w 4759362"/>
              <a:gd name="connsiteY4" fmla="*/ 570523 h 1141046"/>
              <a:gd name="connsiteX5" fmla="*/ 4188839 w 4759362"/>
              <a:gd name="connsiteY5" fmla="*/ 1141046 h 114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9362" h="1141046">
                <a:moveTo>
                  <a:pt x="4188839" y="1141046"/>
                </a:moveTo>
                <a:lnTo>
                  <a:pt x="0" y="1141046"/>
                </a:lnTo>
                <a:lnTo>
                  <a:pt x="0" y="0"/>
                </a:lnTo>
                <a:lnTo>
                  <a:pt x="4188839" y="0"/>
                </a:lnTo>
                <a:cubicBezTo>
                  <a:pt x="4503930" y="0"/>
                  <a:pt x="4759362" y="255432"/>
                  <a:pt x="4759362" y="570523"/>
                </a:cubicBezTo>
                <a:cubicBezTo>
                  <a:pt x="4759362" y="885614"/>
                  <a:pt x="4503930" y="1141046"/>
                  <a:pt x="4188839" y="1141046"/>
                </a:cubicBezTo>
                <a:close/>
              </a:path>
            </a:pathLst>
          </a:cu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CO">
              <a:ln>
                <a:solidFill>
                  <a:srgbClr val="0D0619"/>
                </a:solidFill>
              </a:ln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F18CD5F6-F113-1D70-FD61-784C5D528335}"/>
              </a:ext>
            </a:extLst>
          </p:cNvPr>
          <p:cNvSpPr/>
          <p:nvPr userDrawn="1"/>
        </p:nvSpPr>
        <p:spPr>
          <a:xfrm>
            <a:off x="11623330" y="0"/>
            <a:ext cx="568670" cy="1580298"/>
          </a:xfrm>
          <a:prstGeom prst="rect">
            <a:avLst/>
          </a:prstGeom>
          <a:blipFill>
            <a:blip r:embed="rId3">
              <a:lum bright="70000" contrast="-70000"/>
            </a:blip>
            <a:stretch>
              <a:fillRect l="-17680" r="-23978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55" name="Gráfico 54">
            <a:extLst>
              <a:ext uri="{FF2B5EF4-FFF2-40B4-BE49-F238E27FC236}">
                <a16:creationId xmlns:a16="http://schemas.microsoft.com/office/drawing/2014/main" id="{A1AA4A7D-B512-56A6-6869-2D949C6E078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6DE64664-6FE2-AAD9-B242-D6B8F6232BA7}"/>
              </a:ext>
            </a:extLst>
          </p:cNvPr>
          <p:cNvCxnSpPr>
            <a:cxnSpLocks/>
          </p:cNvCxnSpPr>
          <p:nvPr userDrawn="1"/>
        </p:nvCxnSpPr>
        <p:spPr>
          <a:xfrm>
            <a:off x="6035748" y="6651150"/>
            <a:ext cx="1906807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A843DE5E-A159-20C4-B725-A0C23CB71733}"/>
              </a:ext>
            </a:extLst>
          </p:cNvPr>
          <p:cNvCxnSpPr>
            <a:cxnSpLocks/>
          </p:cNvCxnSpPr>
          <p:nvPr userDrawn="1"/>
        </p:nvCxnSpPr>
        <p:spPr>
          <a:xfrm>
            <a:off x="1151877" y="344522"/>
            <a:ext cx="2281643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ángulo 57">
            <a:extLst>
              <a:ext uri="{FF2B5EF4-FFF2-40B4-BE49-F238E27FC236}">
                <a16:creationId xmlns:a16="http://schemas.microsoft.com/office/drawing/2014/main" id="{E3919DD2-6C01-982E-B0A5-FCDD0FDBB745}"/>
              </a:ext>
            </a:extLst>
          </p:cNvPr>
          <p:cNvSpPr/>
          <p:nvPr userDrawn="1"/>
        </p:nvSpPr>
        <p:spPr>
          <a:xfrm flipV="1">
            <a:off x="5975496" y="6590898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9" name="Gráfico 58">
            <a:extLst>
              <a:ext uri="{FF2B5EF4-FFF2-40B4-BE49-F238E27FC236}">
                <a16:creationId xmlns:a16="http://schemas.microsoft.com/office/drawing/2014/main" id="{154DB922-E45D-78D6-FB7D-6C03DDD1F8C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81333" y="300900"/>
            <a:ext cx="1117241" cy="79919"/>
          </a:xfrm>
          <a:prstGeom prst="rect">
            <a:avLst/>
          </a:prstGeom>
        </p:spPr>
      </p:pic>
      <p:pic>
        <p:nvPicPr>
          <p:cNvPr id="60" name="Gráfico 59">
            <a:extLst>
              <a:ext uri="{FF2B5EF4-FFF2-40B4-BE49-F238E27FC236}">
                <a16:creationId xmlns:a16="http://schemas.microsoft.com/office/drawing/2014/main" id="{FB92AE36-F2C1-F34B-71EF-A8E6F25E4FE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59984" y="6610645"/>
            <a:ext cx="1117241" cy="79919"/>
          </a:xfrm>
          <a:prstGeom prst="rect">
            <a:avLst/>
          </a:prstGeom>
        </p:spPr>
      </p:pic>
      <p:sp>
        <p:nvSpPr>
          <p:cNvPr id="61" name="Rectángulo 60">
            <a:extLst>
              <a:ext uri="{FF2B5EF4-FFF2-40B4-BE49-F238E27FC236}">
                <a16:creationId xmlns:a16="http://schemas.microsoft.com/office/drawing/2014/main" id="{FAE2FD70-7ED4-750E-CA1C-5914123E06CA}"/>
              </a:ext>
            </a:extLst>
          </p:cNvPr>
          <p:cNvSpPr/>
          <p:nvPr userDrawn="1"/>
        </p:nvSpPr>
        <p:spPr>
          <a:xfrm flipV="1">
            <a:off x="3411223" y="289851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B39487E3-3BD2-0794-750B-B015386AA6EE}"/>
              </a:ext>
            </a:extLst>
          </p:cNvPr>
          <p:cNvSpPr/>
          <p:nvPr userDrawn="1"/>
        </p:nvSpPr>
        <p:spPr>
          <a:xfrm flipV="1">
            <a:off x="1058721" y="289851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B949ADB0-B410-A8A4-846A-D6BE0DAF84FF}"/>
              </a:ext>
            </a:extLst>
          </p:cNvPr>
          <p:cNvSpPr/>
          <p:nvPr userDrawn="1"/>
        </p:nvSpPr>
        <p:spPr>
          <a:xfrm flipV="1">
            <a:off x="7887423" y="6590898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B563D6FC-B7A6-E214-7C72-FD9B5FAAE64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alphaModFix amt="67000"/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11401850" y="2224688"/>
            <a:ext cx="790149" cy="1580298"/>
          </a:xfrm>
          <a:prstGeom prst="rect">
            <a:avLst/>
          </a:prstGeom>
        </p:spPr>
      </p:pic>
      <p:sp>
        <p:nvSpPr>
          <p:cNvPr id="53" name="Elipse 52">
            <a:extLst>
              <a:ext uri="{FF2B5EF4-FFF2-40B4-BE49-F238E27FC236}">
                <a16:creationId xmlns:a16="http://schemas.microsoft.com/office/drawing/2014/main" id="{70DED0B7-7DEB-1DF2-6FD1-817C279751B4}"/>
              </a:ext>
            </a:extLst>
          </p:cNvPr>
          <p:cNvSpPr/>
          <p:nvPr userDrawn="1"/>
        </p:nvSpPr>
        <p:spPr>
          <a:xfrm>
            <a:off x="11413174" y="2124070"/>
            <a:ext cx="737831" cy="737831"/>
          </a:xfrm>
          <a:prstGeom prst="ellipse">
            <a:avLst/>
          </a:prstGeom>
          <a:solidFill>
            <a:schemeClr val="bg1">
              <a:alpha val="84000"/>
            </a:schemeClr>
          </a:solidFill>
          <a:ln w="330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58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47E6233-AD01-D01B-0564-0312F9533D6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54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BA7F7-EEEA-521A-09A2-062A303A44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35D52B-A367-D1D1-7E68-7EC5097E019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C55430-0DC4-B7CE-0AC7-90582EDDE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17/03/25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25F882F-7348-9D16-18DA-7CE4AB36A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E651C4-6359-5D60-50A4-50377A42D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E9880E6B-18D3-4698-9B68-238ADCDEEDBC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ángulo 7">
            <a:extLst>
              <a:ext uri="{FF2B5EF4-FFF2-40B4-BE49-F238E27FC236}">
                <a16:creationId xmlns:a16="http://schemas.microsoft.com/office/drawing/2014/main" id="{234CFEF1-C34D-D061-B89E-EEEF497E2622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45E7177E-FA93-A24A-4594-CCB92D1B7BF0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Gráfico 9">
            <a:extLst>
              <a:ext uri="{FF2B5EF4-FFF2-40B4-BE49-F238E27FC236}">
                <a16:creationId xmlns:a16="http://schemas.microsoft.com/office/drawing/2014/main" id="{98563242-8066-2FB2-8BDE-9A8E38E932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2FA88472-C4AF-55ED-1ED4-DE17486EBB13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91AF0239-24ED-0330-4F99-42126449352E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89E18B4C-4BC0-AC60-63F7-FC1028A9A467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4" name="Forma libre: forma 13">
              <a:extLst>
                <a:ext uri="{FF2B5EF4-FFF2-40B4-BE49-F238E27FC236}">
                  <a16:creationId xmlns:a16="http://schemas.microsoft.com/office/drawing/2014/main" id="{918B77D8-FBEB-4E5A-955D-53CE5AEDE76C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C262461A-0D66-5349-8678-24C10B14074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6" name="Subtítulo 2">
              <a:extLst>
                <a:ext uri="{FF2B5EF4-FFF2-40B4-BE49-F238E27FC236}">
                  <a16:creationId xmlns:a16="http://schemas.microsoft.com/office/drawing/2014/main" id="{EF47B88E-B3BF-E1D2-0AD2-E03797CF8B0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28F94F19-9DB7-7F52-CE8D-F592C880B09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Gráfico 17">
            <a:extLst>
              <a:ext uri="{FF2B5EF4-FFF2-40B4-BE49-F238E27FC236}">
                <a16:creationId xmlns:a16="http://schemas.microsoft.com/office/drawing/2014/main" id="{DC342B7A-1180-71EC-07CB-35BFE099D5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73DB3121-B4B9-80B9-F22A-7AA4D2E7725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25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67CA7C-8BCB-8B20-785D-877B9269CD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87C767-EC3C-7422-9A2A-4CEB856350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CAEDC3-E5EA-69A7-0BA9-63C9EC7E0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056311E-BAFA-D74E-B01D-A75DA196E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17/03/25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1FDE75-581A-F953-6437-7AF9E2E9D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F55AA8-B079-706C-A891-C5CDD278A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AA234D7-CDDD-5167-40B5-9EBAD1B51084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ángulo 8">
            <a:extLst>
              <a:ext uri="{FF2B5EF4-FFF2-40B4-BE49-F238E27FC236}">
                <a16:creationId xmlns:a16="http://schemas.microsoft.com/office/drawing/2014/main" id="{F9DA892C-96B1-7260-40ED-225E33767764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6B28CAC-13D6-C4C8-F379-4E7611F7CE85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Gráfico 10">
            <a:extLst>
              <a:ext uri="{FF2B5EF4-FFF2-40B4-BE49-F238E27FC236}">
                <a16:creationId xmlns:a16="http://schemas.microsoft.com/office/drawing/2014/main" id="{8F6CC01A-0F1F-69C4-4BA1-C7428B2EA9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856D2ED7-0BF6-2CB7-93C3-09E58611344A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380A055-5F9B-4C13-E5BB-2C7D13761B74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2F04C268-D9B8-7790-E7DB-0A0B8F20CC49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DA2E2D0C-1323-A818-C193-C9B5E7610305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6" name="Subtítulo 2">
              <a:extLst>
                <a:ext uri="{FF2B5EF4-FFF2-40B4-BE49-F238E27FC236}">
                  <a16:creationId xmlns:a16="http://schemas.microsoft.com/office/drawing/2014/main" id="{AF28E2A3-F78F-FE9A-1825-8E8E6A1306B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7" name="Subtítulo 2">
              <a:extLst>
                <a:ext uri="{FF2B5EF4-FFF2-40B4-BE49-F238E27FC236}">
                  <a16:creationId xmlns:a16="http://schemas.microsoft.com/office/drawing/2014/main" id="{9720C3DA-7FD3-3768-A27F-75E1516E393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067C8115-5CCB-7D32-99DD-BDBFF485C44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Gráfico 18">
            <a:extLst>
              <a:ext uri="{FF2B5EF4-FFF2-40B4-BE49-F238E27FC236}">
                <a16:creationId xmlns:a16="http://schemas.microsoft.com/office/drawing/2014/main" id="{179C0306-D8D0-F71C-CF1E-9A095DA664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5B6C8D6E-0E68-2C8A-D494-EF409EE3F53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73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18CF10-8C0D-E5B9-3720-9C21044E4C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A70D2E-568B-3D3B-1CF1-9D60848C13E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244F8B5-B60A-FABA-AEDD-3CF224AFD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9ED1C77-70DB-FA58-1F9D-A224E69DBA5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5477175-FF90-AD82-F463-0A359BECF9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C6A2398-8219-4B1D-2852-6EF0B23E2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88E34-D0E7-4C09-A75A-E5A7EF82DB09}" type="datetimeFigureOut">
              <a:rPr lang="es-CO" smtClean="0"/>
              <a:t>17/03/25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19160D6-9314-7B64-9F0B-83400F7A0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20F135F-4C69-6197-41A1-6664D6646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2004F532-9488-327E-DDA9-5F2F27962166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9049F49-14E3-E7AE-BFE2-DAF83E9E66E8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050E000-49F0-50FA-C39E-B1F0758FF702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Gráfico 12">
            <a:extLst>
              <a:ext uri="{FF2B5EF4-FFF2-40B4-BE49-F238E27FC236}">
                <a16:creationId xmlns:a16="http://schemas.microsoft.com/office/drawing/2014/main" id="{0C3E57D4-97A5-6B32-4693-964FCA0FD4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2608DF07-9201-AEDB-0162-E91C5A3B8D72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8D78CA0-DDCF-2CA0-E2ED-B3D2E68189D0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3DE89ADC-1BEF-2828-B939-44ACC47B7CEA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7" name="Forma libre: forma 16">
              <a:extLst>
                <a:ext uri="{FF2B5EF4-FFF2-40B4-BE49-F238E27FC236}">
                  <a16:creationId xmlns:a16="http://schemas.microsoft.com/office/drawing/2014/main" id="{B56243B2-68EF-F922-E3D5-A526D2412E79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8" name="Subtítulo 2">
              <a:extLst>
                <a:ext uri="{FF2B5EF4-FFF2-40B4-BE49-F238E27FC236}">
                  <a16:creationId xmlns:a16="http://schemas.microsoft.com/office/drawing/2014/main" id="{23476CD7-9C70-E19B-E52F-C396A78F5BF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9" name="Subtítulo 2">
              <a:extLst>
                <a:ext uri="{FF2B5EF4-FFF2-40B4-BE49-F238E27FC236}">
                  <a16:creationId xmlns:a16="http://schemas.microsoft.com/office/drawing/2014/main" id="{38EF89A1-6F14-AA99-C7F9-1D300EAD29C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4138AC00-C692-B5EF-1295-FDE21C064E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" name="Gráfico 20">
            <a:extLst>
              <a:ext uri="{FF2B5EF4-FFF2-40B4-BE49-F238E27FC236}">
                <a16:creationId xmlns:a16="http://schemas.microsoft.com/office/drawing/2014/main" id="{7479E789-52B2-3A3B-13B5-04509A7F280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A35F2E99-AF2C-7355-4264-C244E0C780A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01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BBB0E51-1CBA-3958-2D10-0329A41A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A7160B39-792F-5079-F74D-A62B30411DEB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D49858A4-23E2-3FB0-4C5B-8988E374C2CE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D8158569-59C9-7B27-BB1E-08CF31B71AEA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Gráfico 8">
            <a:extLst>
              <a:ext uri="{FF2B5EF4-FFF2-40B4-BE49-F238E27FC236}">
                <a16:creationId xmlns:a16="http://schemas.microsoft.com/office/drawing/2014/main" id="{925A6155-69E8-825F-CA51-57EB95CE6F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312EE936-70D4-9791-6EE4-B17275B51EFF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77FA1EC-0A09-1956-F68A-6533A9C291E0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F6343D1-E8A7-9E36-3B1E-3F8DCD7F31CD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7044A2EA-F3BC-D77E-2BA0-819294F06B03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009E9A0D-C3E6-ABFD-5EF9-60A19C76601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D9C78D52-4E25-5337-A9E5-9589ACFBDC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02F3ACF5-7D54-BA21-8D70-E40AA9B6405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áfico 16">
            <a:extLst>
              <a:ext uri="{FF2B5EF4-FFF2-40B4-BE49-F238E27FC236}">
                <a16:creationId xmlns:a16="http://schemas.microsoft.com/office/drawing/2014/main" id="{39ABE915-9ACE-5D3D-6AB1-B8CB6124C3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FBFE5140-E140-52B1-99EC-FC607B7DB1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598" y="136526"/>
            <a:ext cx="8007239" cy="1130799"/>
          </a:xfrm>
        </p:spPr>
        <p:txBody>
          <a:bodyPr anchor="b">
            <a:normAutofit/>
          </a:bodyPr>
          <a:lstStyle>
            <a:lvl1pPr>
              <a:defRPr sz="36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213F50A1-3189-1D9D-1D9C-4F228781596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9598" y="1280171"/>
            <a:ext cx="10047851" cy="769286"/>
          </a:xfrm>
        </p:spPr>
        <p:txBody>
          <a:bodyPr/>
          <a:lstStyle>
            <a:lvl1pPr marL="0" indent="0">
              <a:buNone/>
              <a:defRPr sz="24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252A7AD5-2912-A3CE-D8DD-C611DCB6708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24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62B782FE-13EB-DAC3-ED47-0BCB51E8D1D3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ángulo 24">
            <a:extLst>
              <a:ext uri="{FF2B5EF4-FFF2-40B4-BE49-F238E27FC236}">
                <a16:creationId xmlns:a16="http://schemas.microsoft.com/office/drawing/2014/main" id="{32172E68-C81C-D5DC-4891-AA70CADDAF73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919BDD3-6E28-C122-74DD-5895BA65E1C5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Gráfico 5">
            <a:extLst>
              <a:ext uri="{FF2B5EF4-FFF2-40B4-BE49-F238E27FC236}">
                <a16:creationId xmlns:a16="http://schemas.microsoft.com/office/drawing/2014/main" id="{E66DD3E7-100F-DCD6-0208-5CFB31E920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48A33517-C9AC-A48A-545D-35AAC891FE80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B44C8CD-681E-FCCC-79B3-9BC6839E0ECC}"/>
              </a:ext>
            </a:extLst>
          </p:cNvPr>
          <p:cNvSpPr/>
          <p:nvPr userDrawn="1"/>
        </p:nvSpPr>
        <p:spPr>
          <a:xfrm flipV="1">
            <a:off x="1179095" y="176242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8E1D4C2-22D5-6C6F-0D33-EFDCA59471D1}"/>
              </a:ext>
            </a:extLst>
          </p:cNvPr>
          <p:cNvSpPr/>
          <p:nvPr userDrawn="1"/>
        </p:nvSpPr>
        <p:spPr>
          <a:xfrm flipV="1">
            <a:off x="11775830" y="659089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6FAA32-8213-EEE5-2595-07B7A83D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EF6D361D-AEB3-5CAF-16EC-C29A81306BEE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80C36F9A-D18F-F46C-F42D-4498D0DBE5D0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6C8E6022-BFC1-5631-45EE-CA7BDBFB013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BA628FC3-4960-8033-12EA-2BBFDC20BB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BAAAD7FC-C988-5F3B-16A3-096843C6E8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áfico 16">
            <a:extLst>
              <a:ext uri="{FF2B5EF4-FFF2-40B4-BE49-F238E27FC236}">
                <a16:creationId xmlns:a16="http://schemas.microsoft.com/office/drawing/2014/main" id="{ADA4848C-6799-2A65-5011-1FB7D848E9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6" y="-26195"/>
            <a:ext cx="1073888" cy="1073888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9D2D212D-9E03-00B6-30FA-2D3F0105D6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598" y="136526"/>
            <a:ext cx="8007239" cy="1130799"/>
          </a:xfrm>
        </p:spPr>
        <p:txBody>
          <a:bodyPr anchor="b">
            <a:normAutofit/>
          </a:bodyPr>
          <a:lstStyle>
            <a:lvl1pPr>
              <a:defRPr sz="36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0BEFBE4B-84E5-D5E9-2CC7-AC743AE2EC9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9598" y="1280171"/>
            <a:ext cx="10047851" cy="769286"/>
          </a:xfrm>
        </p:spPr>
        <p:txBody>
          <a:bodyPr/>
          <a:lstStyle>
            <a:lvl1pPr marL="0" indent="0">
              <a:buNone/>
              <a:defRPr sz="24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19A8AA-F8D9-9D42-1E71-FBBFF333918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11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BBAACB1C-F280-8A0E-2CD1-B1D0263E12D4}"/>
              </a:ext>
            </a:extLst>
          </p:cNvPr>
          <p:cNvSpPr/>
          <p:nvPr userDrawn="1"/>
        </p:nvSpPr>
        <p:spPr>
          <a:xfrm>
            <a:off x="-7536" y="0"/>
            <a:ext cx="12199536" cy="6869496"/>
          </a:xfrm>
          <a:prstGeom prst="rect">
            <a:avLst/>
          </a:pr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ln>
                <a:noFill/>
              </a:ln>
              <a:solidFill>
                <a:srgbClr val="06478B"/>
              </a:solidFill>
            </a:endParaRP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9824C556-2385-433E-5811-15298C0C5C91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ángulo 21">
            <a:extLst>
              <a:ext uri="{FF2B5EF4-FFF2-40B4-BE49-F238E27FC236}">
                <a16:creationId xmlns:a16="http://schemas.microsoft.com/office/drawing/2014/main" id="{B6126D04-C3A1-55DA-21CD-11C8258598C0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E66DD3E7-100F-DCD6-0208-5CFB31E920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D8E1D4C2-22D5-6C6F-0D33-EFDCA59471D1}"/>
              </a:ext>
            </a:extLst>
          </p:cNvPr>
          <p:cNvSpPr/>
          <p:nvPr userDrawn="1"/>
        </p:nvSpPr>
        <p:spPr>
          <a:xfrm flipV="1">
            <a:off x="11775830" y="659089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6FAA32-8213-EEE5-2595-07B7A83D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EF6D361D-AEB3-5CAF-16EC-C29A81306BEE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80C36F9A-D18F-F46C-F42D-4498D0DBE5D0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647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 dirty="0"/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6C8E6022-BFC1-5631-45EE-CA7BDBFB013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BA628FC3-4960-8033-12EA-2BBFDC20BB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BAAAD7FC-C988-5F3B-16A3-096843C6E8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áfico 16">
            <a:extLst>
              <a:ext uri="{FF2B5EF4-FFF2-40B4-BE49-F238E27FC236}">
                <a16:creationId xmlns:a16="http://schemas.microsoft.com/office/drawing/2014/main" id="{ADA4848C-6799-2A65-5011-1FB7D848E9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7" y="-26195"/>
            <a:ext cx="1073888" cy="1073888"/>
          </a:xfrm>
          <a:prstGeom prst="rect">
            <a:avLst/>
          </a:prstGeom>
        </p:spPr>
      </p:pic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0A25487E-DC61-D270-5E82-7BFD0C371557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rgbClr val="06478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48A33517-C9AC-A48A-545D-35AAC891FE80}"/>
              </a:ext>
            </a:extLst>
          </p:cNvPr>
          <p:cNvSpPr/>
          <p:nvPr userDrawn="1"/>
        </p:nvSpPr>
        <p:spPr>
          <a:xfrm flipV="1">
            <a:off x="11775829" y="85701"/>
            <a:ext cx="120504" cy="120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C55A6222-6A7C-01F7-24FF-82470C36DE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598" y="136526"/>
            <a:ext cx="8007239" cy="1130799"/>
          </a:xfrm>
        </p:spPr>
        <p:txBody>
          <a:bodyPr anchor="b">
            <a:normAutofit/>
          </a:bodyPr>
          <a:lstStyle>
            <a:lvl1pPr>
              <a:defRPr sz="3600" b="1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6D872614-EB89-E144-9E4E-2D4AA73DAB1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9598" y="1280171"/>
            <a:ext cx="10047851" cy="769286"/>
          </a:xfrm>
        </p:spPr>
        <p:txBody>
          <a:bodyPr/>
          <a:lstStyle>
            <a:lvl1pPr marL="0" indent="0">
              <a:buNone/>
              <a:defRPr sz="2400">
                <a:solidFill>
                  <a:srgbClr val="BAAF4C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A108C34-0648-E57D-305C-F80A9B3BC36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372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BBAACB1C-F280-8A0E-2CD1-B1D0263E12D4}"/>
              </a:ext>
            </a:extLst>
          </p:cNvPr>
          <p:cNvSpPr/>
          <p:nvPr userDrawn="1"/>
        </p:nvSpPr>
        <p:spPr>
          <a:xfrm>
            <a:off x="-7536" y="0"/>
            <a:ext cx="12199536" cy="6869496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ln>
                <a:noFill/>
              </a:ln>
              <a:solidFill>
                <a:srgbClr val="06478B"/>
              </a:solidFill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E66DD3E7-100F-DCD6-0208-5CFB31E920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44501" y="6637194"/>
            <a:ext cx="3247500" cy="232302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3B44C8CD-681E-FCCC-79B3-9BC6839E0ECC}"/>
              </a:ext>
            </a:extLst>
          </p:cNvPr>
          <p:cNvSpPr/>
          <p:nvPr userDrawn="1"/>
        </p:nvSpPr>
        <p:spPr>
          <a:xfrm flipV="1">
            <a:off x="1179094" y="176242"/>
            <a:ext cx="120504" cy="120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2B782FE-13EB-DAC3-ED47-0BCB51E8D1D3}"/>
              </a:ext>
            </a:extLst>
          </p:cNvPr>
          <p:cNvCxnSpPr>
            <a:cxnSpLocks/>
          </p:cNvCxnSpPr>
          <p:nvPr userDrawn="1"/>
        </p:nvCxnSpPr>
        <p:spPr>
          <a:xfrm>
            <a:off x="295666" y="6645568"/>
            <a:ext cx="11480164" cy="0"/>
          </a:xfrm>
          <a:prstGeom prst="line">
            <a:avLst/>
          </a:prstGeom>
          <a:ln w="12700"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D8E1D4C2-22D5-6C6F-0D33-EFDCA59471D1}"/>
              </a:ext>
            </a:extLst>
          </p:cNvPr>
          <p:cNvSpPr/>
          <p:nvPr userDrawn="1"/>
        </p:nvSpPr>
        <p:spPr>
          <a:xfrm flipV="1">
            <a:off x="11775830" y="659089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2172E68-C81C-D5DC-4891-AA70CADDAF73}"/>
              </a:ext>
            </a:extLst>
          </p:cNvPr>
          <p:cNvSpPr/>
          <p:nvPr userDrawn="1"/>
        </p:nvSpPr>
        <p:spPr>
          <a:xfrm flipV="1">
            <a:off x="202510" y="6590897"/>
            <a:ext cx="120504" cy="120504"/>
          </a:xfrm>
          <a:prstGeom prst="rect">
            <a:avLst/>
          </a:prstGeom>
          <a:solidFill>
            <a:srgbClr val="0D06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6FAA32-8213-EEE5-2595-07B7A83D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EF6D361D-AEB3-5CAF-16EC-C29A81306BEE}"/>
              </a:ext>
            </a:extLst>
          </p:cNvPr>
          <p:cNvGrpSpPr/>
          <p:nvPr userDrawn="1"/>
        </p:nvGrpSpPr>
        <p:grpSpPr>
          <a:xfrm>
            <a:off x="8505690" y="6270037"/>
            <a:ext cx="3686309" cy="555664"/>
            <a:chOff x="8505690" y="6270037"/>
            <a:chExt cx="3686309" cy="555664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80C36F9A-D18F-F46C-F42D-4498D0DBE5D0}"/>
                </a:ext>
              </a:extLst>
            </p:cNvPr>
            <p:cNvSpPr/>
            <p:nvPr userDrawn="1"/>
          </p:nvSpPr>
          <p:spPr>
            <a:xfrm>
              <a:off x="8505690" y="6270037"/>
              <a:ext cx="3686309" cy="555664"/>
            </a:xfrm>
            <a:custGeom>
              <a:avLst/>
              <a:gdLst>
                <a:gd name="connsiteX0" fmla="*/ 277832 w 3686309"/>
                <a:gd name="connsiteY0" fmla="*/ 0 h 555664"/>
                <a:gd name="connsiteX1" fmla="*/ 3686309 w 3686309"/>
                <a:gd name="connsiteY1" fmla="*/ 0 h 555664"/>
                <a:gd name="connsiteX2" fmla="*/ 3686309 w 3686309"/>
                <a:gd name="connsiteY2" fmla="*/ 555664 h 555664"/>
                <a:gd name="connsiteX3" fmla="*/ 277832 w 3686309"/>
                <a:gd name="connsiteY3" fmla="*/ 555664 h 555664"/>
                <a:gd name="connsiteX4" fmla="*/ 0 w 3686309"/>
                <a:gd name="connsiteY4" fmla="*/ 277832 h 555664"/>
                <a:gd name="connsiteX5" fmla="*/ 277832 w 3686309"/>
                <a:gd name="connsiteY5" fmla="*/ 0 h 55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86309" h="555664">
                  <a:moveTo>
                    <a:pt x="277832" y="0"/>
                  </a:moveTo>
                  <a:lnTo>
                    <a:pt x="3686309" y="0"/>
                  </a:lnTo>
                  <a:lnTo>
                    <a:pt x="3686309" y="555664"/>
                  </a:lnTo>
                  <a:lnTo>
                    <a:pt x="277832" y="555664"/>
                  </a:lnTo>
                  <a:cubicBezTo>
                    <a:pt x="124390" y="555664"/>
                    <a:pt x="0" y="431274"/>
                    <a:pt x="0" y="277832"/>
                  </a:cubicBezTo>
                  <a:cubicBezTo>
                    <a:pt x="0" y="124390"/>
                    <a:pt x="124390" y="0"/>
                    <a:pt x="277832" y="0"/>
                  </a:cubicBezTo>
                  <a:close/>
                </a:path>
              </a:pathLst>
            </a:custGeom>
            <a:solidFill>
              <a:srgbClr val="0D061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CO"/>
            </a:p>
          </p:txBody>
        </p:sp>
        <p:sp>
          <p:nvSpPr>
            <p:cNvPr id="14" name="Subtítulo 2">
              <a:extLst>
                <a:ext uri="{FF2B5EF4-FFF2-40B4-BE49-F238E27FC236}">
                  <a16:creationId xmlns:a16="http://schemas.microsoft.com/office/drawing/2014/main" id="{6C8E6022-BFC1-5631-45EE-CA7BDBFB013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718300" y="6442253"/>
              <a:ext cx="1790008" cy="30045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dirty="0">
                  <a:solidFill>
                    <a:srgbClr val="50A0E0"/>
                  </a:solidFill>
                </a:rPr>
                <a:t>Versión: 2025</a:t>
              </a:r>
            </a:p>
          </p:txBody>
        </p:sp>
        <p:sp>
          <p:nvSpPr>
            <p:cNvPr id="15" name="Subtítulo 2">
              <a:extLst>
                <a:ext uri="{FF2B5EF4-FFF2-40B4-BE49-F238E27FC236}">
                  <a16:creationId xmlns:a16="http://schemas.microsoft.com/office/drawing/2014/main" id="{BA628FC3-4960-8033-12EA-2BBFDC20BB9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787478" y="6468803"/>
              <a:ext cx="2310939" cy="30045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85000" lnSpcReduction="100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sz="1200" b="1" dirty="0">
                  <a:solidFill>
                    <a:schemeClr val="bg1"/>
                  </a:solidFill>
                </a:rPr>
                <a:t>UNIÓN, PROYECCIÓN, LIDERAZGO</a:t>
              </a:r>
            </a:p>
          </p:txBody>
        </p: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BAAAD7FC-C988-5F3B-16A3-096843C6E8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87478" y="6453216"/>
              <a:ext cx="0" cy="189307"/>
            </a:xfrm>
            <a:prstGeom prst="line">
              <a:avLst/>
            </a:prstGeom>
            <a:ln>
              <a:solidFill>
                <a:srgbClr val="BAAF4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Gráfico 16">
            <a:extLst>
              <a:ext uri="{FF2B5EF4-FFF2-40B4-BE49-F238E27FC236}">
                <a16:creationId xmlns:a16="http://schemas.microsoft.com/office/drawing/2014/main" id="{ADA4848C-6799-2A65-5011-1FB7D848E9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7537" y="-26195"/>
            <a:ext cx="1073888" cy="1073888"/>
          </a:xfrm>
          <a:prstGeom prst="rect">
            <a:avLst/>
          </a:prstGeom>
        </p:spPr>
      </p:pic>
      <p:sp>
        <p:nvSpPr>
          <p:cNvPr id="20" name="Rectángulo 19">
            <a:extLst>
              <a:ext uri="{FF2B5EF4-FFF2-40B4-BE49-F238E27FC236}">
                <a16:creationId xmlns:a16="http://schemas.microsoft.com/office/drawing/2014/main" id="{E793382F-80AA-4610-2C5A-2AFF69674C92}"/>
              </a:ext>
            </a:extLst>
          </p:cNvPr>
          <p:cNvSpPr/>
          <p:nvPr userDrawn="1"/>
        </p:nvSpPr>
        <p:spPr>
          <a:xfrm flipV="1">
            <a:off x="354910" y="6743297"/>
            <a:ext cx="120504" cy="120504"/>
          </a:xfrm>
          <a:prstGeom prst="rect">
            <a:avLst/>
          </a:prstGeom>
          <a:solidFill>
            <a:srgbClr val="0647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92EB8C53-FD3A-207F-86B9-DE722CE3C6DA}"/>
              </a:ext>
            </a:extLst>
          </p:cNvPr>
          <p:cNvCxnSpPr>
            <a:cxnSpLocks/>
          </p:cNvCxnSpPr>
          <p:nvPr userDrawn="1"/>
        </p:nvCxnSpPr>
        <p:spPr>
          <a:xfrm>
            <a:off x="8365959" y="146599"/>
            <a:ext cx="3473700" cy="0"/>
          </a:xfrm>
          <a:prstGeom prst="line">
            <a:avLst/>
          </a:prstGeom>
          <a:ln w="12700"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ángulo 22">
            <a:extLst>
              <a:ext uri="{FF2B5EF4-FFF2-40B4-BE49-F238E27FC236}">
                <a16:creationId xmlns:a16="http://schemas.microsoft.com/office/drawing/2014/main" id="{0CA88B20-DAB3-894D-0D07-E17CE6D056DE}"/>
              </a:ext>
            </a:extLst>
          </p:cNvPr>
          <p:cNvSpPr/>
          <p:nvPr userDrawn="1"/>
        </p:nvSpPr>
        <p:spPr>
          <a:xfrm flipV="1">
            <a:off x="11775830" y="86347"/>
            <a:ext cx="120504" cy="120504"/>
          </a:xfrm>
          <a:prstGeom prst="rect">
            <a:avLst/>
          </a:prstGeom>
          <a:solidFill>
            <a:srgbClr val="BAAF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E1603AD-B1C2-8BB9-05BE-377E4B3BBB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598" y="136526"/>
            <a:ext cx="8007239" cy="1130799"/>
          </a:xfrm>
        </p:spPr>
        <p:txBody>
          <a:bodyPr anchor="b"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ES" dirty="0"/>
              <a:t>TÍTULO DIAPOSITIVAS CALIBRI 36PT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81220F-5AAB-4F21-38DD-244E6B3D7E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9598" y="1280171"/>
            <a:ext cx="10047851" cy="769286"/>
          </a:xfrm>
        </p:spPr>
        <p:txBody>
          <a:bodyPr/>
          <a:lstStyle>
            <a:lvl1pPr marL="0" indent="0">
              <a:buNone/>
              <a:defRPr sz="24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Subtitulo diapositivas Calibri 24 pt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823BBE9-8700-9702-D663-6636AFD1B9D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18"/>
          <a:stretch/>
        </p:blipFill>
        <p:spPr>
          <a:xfrm>
            <a:off x="67790" y="115289"/>
            <a:ext cx="378282" cy="43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30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C9E3904-3555-453C-19AE-F7FBA67E0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CFAC02-7970-BBB2-1EEA-5A784B79E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12D7BD-C5A3-E677-CA50-405C4A208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F88E34-D0E7-4C09-A75A-E5A7EF82DB09}" type="datetimeFigureOut">
              <a:rPr lang="es-CO" smtClean="0"/>
              <a:t>17/03/25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8DDEF9-8395-F500-C5F2-47DD819967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405F65E-7A25-7361-A652-F8D5CD595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AC19B9-4809-461D-9BE5-0D76AB0317E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98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62" r:id="rId12"/>
    <p:sldLayoutId id="2147483663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2">
            <a:extLst>
              <a:ext uri="{FF2B5EF4-FFF2-40B4-BE49-F238E27FC236}">
                <a16:creationId xmlns:a16="http://schemas.microsoft.com/office/drawing/2014/main" id="{4C91B068-9125-CA8C-7BBF-D09A322952C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08203" y="4753954"/>
            <a:ext cx="7610604" cy="56377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CC PARRA DIEGO </a:t>
            </a:r>
          </a:p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CC. JUAN OSPINA</a:t>
            </a:r>
          </a:p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MY. MENDEZ</a:t>
            </a:r>
          </a:p>
          <a:p>
            <a:pPr marL="0" indent="0">
              <a:buNone/>
            </a:pPr>
            <a:r>
              <a:rPr lang="es-ES" sz="1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MY. MARTINEZ</a:t>
            </a:r>
            <a:endParaRPr lang="es-ES" sz="4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9A0D09D-9D1B-798D-B070-8298CDFF31D0}"/>
              </a:ext>
            </a:extLst>
          </p:cNvPr>
          <p:cNvSpPr txBox="1"/>
          <p:nvPr/>
        </p:nvSpPr>
        <p:spPr>
          <a:xfrm>
            <a:off x="0" y="2406718"/>
            <a:ext cx="82510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SANS </a:t>
            </a:r>
          </a:p>
          <a:p>
            <a:pPr algn="ctr">
              <a:lnSpc>
                <a:spcPct val="100000"/>
              </a:lnSpc>
            </a:pPr>
            <a:r>
              <a:rPr lang="es-CO" sz="4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Marco Legal y regulatorio en Ciberseguridad</a:t>
            </a:r>
          </a:p>
        </p:txBody>
      </p:sp>
    </p:spTree>
    <p:extLst>
      <p:ext uri="{BB962C8B-B14F-4D97-AF65-F5344CB8AC3E}">
        <p14:creationId xmlns:p14="http://schemas.microsoft.com/office/powerpoint/2010/main" val="321851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1C3B6B62-0CA5-E878-21D8-6F285D43FA3C}"/>
              </a:ext>
            </a:extLst>
          </p:cNvPr>
          <p:cNvGrpSpPr/>
          <p:nvPr/>
        </p:nvGrpSpPr>
        <p:grpSpPr>
          <a:xfrm>
            <a:off x="1411049" y="306355"/>
            <a:ext cx="530173" cy="461665"/>
            <a:chOff x="2162972" y="2222094"/>
            <a:chExt cx="530173" cy="46166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5C2AE5A-C41A-502D-98E2-8956D89249FD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8DFF6D2-69DF-E168-E6CB-CB91C4A77AC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02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5" name="Text 1">
            <a:extLst>
              <a:ext uri="{FF2B5EF4-FFF2-40B4-BE49-F238E27FC236}">
                <a16:creationId xmlns:a16="http://schemas.microsoft.com/office/drawing/2014/main" id="{CB9984D9-F59F-33B6-8D1B-60193198CA7C}"/>
              </a:ext>
            </a:extLst>
          </p:cNvPr>
          <p:cNvSpPr/>
          <p:nvPr/>
        </p:nvSpPr>
        <p:spPr>
          <a:xfrm>
            <a:off x="533131" y="188597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E22C14C-3E63-8443-DB17-7E585B16FD1B}"/>
              </a:ext>
            </a:extLst>
          </p:cNvPr>
          <p:cNvSpPr txBox="1">
            <a:spLocks/>
          </p:cNvSpPr>
          <p:nvPr/>
        </p:nvSpPr>
        <p:spPr>
          <a:xfrm>
            <a:off x="1927178" y="863168"/>
            <a:ext cx="10079793" cy="4616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 </a:t>
            </a:r>
          </a:p>
          <a:p>
            <a:pPr>
              <a:lnSpc>
                <a:spcPct val="100000"/>
              </a:lnSpc>
            </a:pPr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Funciones esenciales del Centro de Operaciones de Seguridad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343BCB-D950-BA06-5B30-60F989649338}"/>
              </a:ext>
            </a:extLst>
          </p:cNvPr>
          <p:cNvSpPr txBox="1">
            <a:spLocks/>
          </p:cNvSpPr>
          <p:nvPr/>
        </p:nvSpPr>
        <p:spPr>
          <a:xfrm>
            <a:off x="348101" y="1419981"/>
            <a:ext cx="11658870" cy="45748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MX" dirty="0">
              <a:solidFill>
                <a:schemeClr val="tx1"/>
              </a:solidFill>
            </a:endParaRPr>
          </a:p>
          <a:p>
            <a:r>
              <a:rPr lang="es-MX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3. 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SIEM (Sistema de Gestión de Información y Eventos de Seguridad)</a:t>
            </a:r>
          </a:p>
          <a:p>
            <a:r>
              <a:rPr lang="es-MX" dirty="0">
                <a:solidFill>
                  <a:schemeClr val="tx1"/>
                </a:solidFill>
              </a:rPr>
              <a:t>🔹 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(Security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Information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Event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Management) recopila, analiza y correlaciona eventos de diferentes fuentes de seguridad.</a:t>
            </a:r>
          </a:p>
          <a:p>
            <a:r>
              <a:rPr lang="es-MX" dirty="0">
                <a:solidFill>
                  <a:schemeClr val="tx1"/>
                </a:solidFill>
              </a:rPr>
              <a:t>🔹 </a:t>
            </a:r>
            <a:r>
              <a:rPr lang="es-ES" dirty="0">
                <a:solidFill>
                  <a:srgbClr val="000000"/>
                </a:solidFill>
              </a:rPr>
              <a:t>G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eneran 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indicadores de compromiso (</a:t>
            </a:r>
            <a:r>
              <a:rPr lang="es-ES" b="1" i="0" u="none" strike="noStrike" dirty="0" err="1">
                <a:solidFill>
                  <a:srgbClr val="000000"/>
                </a:solidFill>
                <a:effectLst/>
              </a:rPr>
              <a:t>IoCs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, por sus siglas en inglés)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 valiosos para mejorar la seguridad.</a:t>
            </a:r>
            <a:r>
              <a:rPr lang="es-MX" dirty="0">
                <a:solidFill>
                  <a:schemeClr val="tx1"/>
                </a:solidFill>
              </a:rPr>
              <a:t>.</a:t>
            </a:r>
          </a:p>
          <a:p>
            <a:endParaRPr lang="es-MX" b="1" dirty="0">
              <a:solidFill>
                <a:schemeClr val="tx1"/>
              </a:solidFill>
            </a:endParaRPr>
          </a:p>
          <a:p>
            <a:r>
              <a:rPr lang="es-MX" b="1" dirty="0">
                <a:solidFill>
                  <a:srgbClr val="000000"/>
                </a:solidFill>
              </a:rPr>
              <a:t>✅ 4. </a:t>
            </a:r>
            <a:r>
              <a:rPr lang="es-ES" b="1" dirty="0">
                <a:solidFill>
                  <a:srgbClr val="000000"/>
                </a:solidFill>
              </a:rPr>
              <a:t>IDS (Sistemas de Detección de Intrusos)</a:t>
            </a:r>
          </a:p>
          <a:p>
            <a:r>
              <a:rPr lang="es-MX" dirty="0">
                <a:solidFill>
                  <a:srgbClr val="000000"/>
                </a:solidFill>
              </a:rPr>
              <a:t>🔹 </a:t>
            </a:r>
            <a:r>
              <a:rPr lang="es-ES" b="1" dirty="0">
                <a:solidFill>
                  <a:srgbClr val="000000"/>
                </a:solidFill>
              </a:rPr>
              <a:t>Network IDS (NIDS): </a:t>
            </a:r>
            <a:r>
              <a:rPr lang="es-ES" dirty="0">
                <a:solidFill>
                  <a:srgbClr val="000000"/>
                </a:solidFill>
              </a:rPr>
              <a:t>Monitorea el tráfico de red en busca de amenazas.</a:t>
            </a:r>
          </a:p>
          <a:p>
            <a:r>
              <a:rPr lang="es-MX" b="1" dirty="0">
                <a:solidFill>
                  <a:srgbClr val="000000"/>
                </a:solidFill>
              </a:rPr>
              <a:t>🔹 </a:t>
            </a:r>
            <a:r>
              <a:rPr lang="es-ES" b="1" dirty="0">
                <a:solidFill>
                  <a:srgbClr val="000000"/>
                </a:solidFill>
              </a:rPr>
              <a:t>Wireless IDS (WIDS): </a:t>
            </a:r>
            <a:r>
              <a:rPr lang="es-ES" dirty="0">
                <a:solidFill>
                  <a:srgbClr val="000000"/>
                </a:solidFill>
              </a:rPr>
              <a:t>Analiza las redes inalámbricas en busca de ataques como la suplantación de puntos de acceso.</a:t>
            </a:r>
          </a:p>
          <a:p>
            <a:r>
              <a:rPr lang="es-MX" dirty="0">
                <a:solidFill>
                  <a:srgbClr val="000000"/>
                </a:solidFill>
              </a:rPr>
              <a:t>🔹 </a:t>
            </a:r>
            <a:r>
              <a:rPr lang="es-ES" b="1" dirty="0">
                <a:solidFill>
                  <a:srgbClr val="000000"/>
                </a:solidFill>
              </a:rPr>
              <a:t>Host IDS (HIDS): </a:t>
            </a:r>
            <a:r>
              <a:rPr lang="es-ES" dirty="0">
                <a:solidFill>
                  <a:srgbClr val="000000"/>
                </a:solidFill>
              </a:rPr>
              <a:t>Supervisa actividades en un equipo específico para detectar anomalías.</a:t>
            </a:r>
          </a:p>
          <a:p>
            <a:r>
              <a:rPr lang="es-MX" dirty="0">
                <a:solidFill>
                  <a:srgbClr val="000000"/>
                </a:solidFill>
              </a:rPr>
              <a:t>🔹 </a:t>
            </a:r>
            <a:r>
              <a:rPr lang="es-ES" b="1" dirty="0">
                <a:solidFill>
                  <a:srgbClr val="000000"/>
                </a:solidFill>
              </a:rPr>
              <a:t>Malware </a:t>
            </a:r>
            <a:r>
              <a:rPr lang="es-ES" b="1" dirty="0" err="1">
                <a:solidFill>
                  <a:srgbClr val="000000"/>
                </a:solidFill>
              </a:rPr>
              <a:t>Detonation</a:t>
            </a:r>
            <a:r>
              <a:rPr lang="es-ES" b="1" dirty="0">
                <a:solidFill>
                  <a:srgbClr val="000000"/>
                </a:solidFill>
              </a:rPr>
              <a:t> (Detonación de Malware): </a:t>
            </a:r>
            <a:r>
              <a:rPr lang="es-ES" dirty="0">
                <a:solidFill>
                  <a:srgbClr val="000000"/>
                </a:solidFill>
              </a:rPr>
              <a:t>Se refiere a entornos controlados donde se ejecuta malware para analizar su comportamiento.</a:t>
            </a:r>
            <a:endParaRPr lang="es-MX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915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1C3B6B62-0CA5-E878-21D8-6F285D43FA3C}"/>
              </a:ext>
            </a:extLst>
          </p:cNvPr>
          <p:cNvGrpSpPr/>
          <p:nvPr/>
        </p:nvGrpSpPr>
        <p:grpSpPr>
          <a:xfrm>
            <a:off x="1411049" y="306355"/>
            <a:ext cx="530173" cy="461665"/>
            <a:chOff x="2162972" y="2222094"/>
            <a:chExt cx="530173" cy="46166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5C2AE5A-C41A-502D-98E2-8956D89249FD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8DFF6D2-69DF-E168-E6CB-CB91C4A77AC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02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5" name="Text 1">
            <a:extLst>
              <a:ext uri="{FF2B5EF4-FFF2-40B4-BE49-F238E27FC236}">
                <a16:creationId xmlns:a16="http://schemas.microsoft.com/office/drawing/2014/main" id="{CB9984D9-F59F-33B6-8D1B-60193198CA7C}"/>
              </a:ext>
            </a:extLst>
          </p:cNvPr>
          <p:cNvSpPr/>
          <p:nvPr/>
        </p:nvSpPr>
        <p:spPr>
          <a:xfrm>
            <a:off x="533131" y="188597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E22C14C-3E63-8443-DB17-7E585B16FD1B}"/>
              </a:ext>
            </a:extLst>
          </p:cNvPr>
          <p:cNvSpPr txBox="1">
            <a:spLocks/>
          </p:cNvSpPr>
          <p:nvPr/>
        </p:nvSpPr>
        <p:spPr>
          <a:xfrm>
            <a:off x="1927178" y="863168"/>
            <a:ext cx="10079793" cy="4616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 </a:t>
            </a:r>
          </a:p>
          <a:p>
            <a:pPr>
              <a:lnSpc>
                <a:spcPct val="100000"/>
              </a:lnSpc>
            </a:pPr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Funciones esenciales del Centro de Operaciones de Seguridad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343BCB-D950-BA06-5B30-60F989649338}"/>
              </a:ext>
            </a:extLst>
          </p:cNvPr>
          <p:cNvSpPr txBox="1">
            <a:spLocks/>
          </p:cNvSpPr>
          <p:nvPr/>
        </p:nvSpPr>
        <p:spPr>
          <a:xfrm>
            <a:off x="348101" y="1419981"/>
            <a:ext cx="11658870" cy="45748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MX" sz="1000" b="1" dirty="0">
              <a:solidFill>
                <a:schemeClr val="tx1"/>
              </a:solidFill>
            </a:endParaRPr>
          </a:p>
          <a:p>
            <a:r>
              <a:rPr lang="es-MX" sz="1000" b="1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5. 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Logs y Análisis de Datos</a:t>
            </a:r>
          </a:p>
          <a:p>
            <a:r>
              <a:rPr lang="es-MX" sz="1800" dirty="0">
                <a:solidFill>
                  <a:schemeClr val="tx1"/>
                </a:solidFill>
              </a:rPr>
              <a:t>🔹 </a:t>
            </a:r>
            <a:r>
              <a:rPr lang="es-ES" sz="1800" b="1" dirty="0">
                <a:solidFill>
                  <a:srgbClr val="000000"/>
                </a:solidFill>
              </a:rPr>
              <a:t>Network Logs (Registros de Red): </a:t>
            </a:r>
            <a:r>
              <a:rPr lang="es-ES" sz="1800" dirty="0">
                <a:solidFill>
                  <a:srgbClr val="000000"/>
                </a:solidFill>
              </a:rPr>
              <a:t>Guardan información sobre el tráfico de la red, ayudando a detectar ataques.</a:t>
            </a:r>
          </a:p>
          <a:p>
            <a:r>
              <a:rPr lang="es-MX" sz="1800" dirty="0">
                <a:solidFill>
                  <a:schemeClr val="tx1"/>
                </a:solidFill>
              </a:rPr>
              <a:t>🔹 </a:t>
            </a:r>
            <a:r>
              <a:rPr lang="es-ES" sz="1800" b="1" dirty="0">
                <a:solidFill>
                  <a:srgbClr val="000000"/>
                </a:solidFill>
              </a:rPr>
              <a:t>Host Logs (Registros del Host): </a:t>
            </a:r>
            <a:r>
              <a:rPr lang="es-ES" sz="1800" dirty="0">
                <a:solidFill>
                  <a:srgbClr val="000000"/>
                </a:solidFill>
              </a:rPr>
              <a:t>Contienen eventos relacionados con sistemas individuales.</a:t>
            </a:r>
          </a:p>
          <a:p>
            <a:pPr>
              <a:lnSpc>
                <a:spcPct val="170000"/>
              </a:lnSpc>
            </a:pPr>
            <a:r>
              <a:rPr lang="es-MX" sz="1800" dirty="0">
                <a:solidFill>
                  <a:schemeClr val="tx1"/>
                </a:solidFill>
              </a:rPr>
              <a:t>🔹 </a:t>
            </a:r>
            <a:r>
              <a:rPr lang="es-ES" sz="1800" b="1" dirty="0" err="1">
                <a:solidFill>
                  <a:srgbClr val="000000"/>
                </a:solidFill>
              </a:rPr>
              <a:t>Application</a:t>
            </a:r>
            <a:r>
              <a:rPr lang="es-ES" sz="1800" b="1" dirty="0">
                <a:solidFill>
                  <a:srgbClr val="000000"/>
                </a:solidFill>
              </a:rPr>
              <a:t> Logs (Registros de Aplicaciones): </a:t>
            </a:r>
            <a:r>
              <a:rPr lang="es-ES" sz="1800" dirty="0">
                <a:solidFill>
                  <a:srgbClr val="000000"/>
                </a:solidFill>
              </a:rPr>
              <a:t>Monitorean el comportamiento de las aplicaciones para detectar anomalías.</a:t>
            </a:r>
          </a:p>
          <a:p>
            <a:endParaRPr lang="es-MX" sz="1800" dirty="0">
              <a:solidFill>
                <a:srgbClr val="000000"/>
              </a:solidFill>
            </a:endParaRPr>
          </a:p>
          <a:p>
            <a:r>
              <a:rPr lang="es-MX" sz="1800" b="1" dirty="0">
                <a:solidFill>
                  <a:srgbClr val="000000"/>
                </a:solidFill>
              </a:rPr>
              <a:t>✅ </a:t>
            </a:r>
            <a:r>
              <a:rPr lang="es-MX" b="1" dirty="0">
                <a:solidFill>
                  <a:srgbClr val="000000"/>
                </a:solidFill>
              </a:rPr>
              <a:t>6. 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Full PCAP (Captura Completa de Paquetes) </a:t>
            </a:r>
          </a:p>
          <a:p>
            <a:r>
              <a:rPr lang="es-MX" sz="1800" dirty="0">
                <a:solidFill>
                  <a:srgbClr val="000000"/>
                </a:solidFill>
              </a:rPr>
              <a:t>🔹 R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</a:rPr>
              <a:t>ecolección de todos los paquetes de datos transmitidos en la red para un análisis detallado</a:t>
            </a:r>
            <a:r>
              <a:rPr lang="es-ES" sz="1800" dirty="0">
                <a:solidFill>
                  <a:srgbClr val="000000"/>
                </a:solidFill>
              </a:rPr>
              <a:t>.</a:t>
            </a:r>
          </a:p>
          <a:p>
            <a:endParaRPr lang="es-ES" sz="1800" dirty="0">
              <a:solidFill>
                <a:srgbClr val="000000"/>
              </a:solidFill>
            </a:endParaRPr>
          </a:p>
          <a:p>
            <a:endParaRPr lang="es-MX" sz="1800" b="1" dirty="0">
              <a:solidFill>
                <a:srgbClr val="000000"/>
              </a:solidFill>
            </a:endParaRPr>
          </a:p>
          <a:p>
            <a:r>
              <a:rPr lang="es-MX" sz="1800" b="1" dirty="0">
                <a:solidFill>
                  <a:srgbClr val="000000"/>
                </a:solidFill>
              </a:rPr>
              <a:t>✅ </a:t>
            </a:r>
            <a:r>
              <a:rPr lang="es-MX" b="1" dirty="0">
                <a:solidFill>
                  <a:srgbClr val="000000"/>
                </a:solidFill>
              </a:rPr>
              <a:t>7. 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Evaluación Histórica con Nuevos </a:t>
            </a:r>
            <a:r>
              <a:rPr lang="es-ES" b="1" i="0" u="none" strike="noStrike" dirty="0" err="1">
                <a:solidFill>
                  <a:srgbClr val="000000"/>
                </a:solidFill>
                <a:effectLst/>
              </a:rPr>
              <a:t>IoCs</a:t>
            </a:r>
            <a:endParaRPr lang="es-E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s-MX" sz="1800" dirty="0">
                <a:solidFill>
                  <a:srgbClr val="000000"/>
                </a:solidFill>
              </a:rPr>
              <a:t>🔹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es-ES" sz="1800" b="1" i="0" u="none" strike="noStrike" dirty="0">
                <a:solidFill>
                  <a:srgbClr val="000000"/>
                </a:solidFill>
                <a:effectLst/>
              </a:rPr>
              <a:t>Indicadores de Compromiso (</a:t>
            </a:r>
            <a:r>
              <a:rPr lang="es-ES" sz="1800" b="1" i="0" u="none" strike="noStrike" dirty="0" err="1">
                <a:solidFill>
                  <a:srgbClr val="000000"/>
                </a:solidFill>
                <a:effectLst/>
              </a:rPr>
              <a:t>IoCs</a:t>
            </a:r>
            <a:r>
              <a:rPr lang="es-ES" sz="1800" b="1" i="0" u="none" strike="noStrike" dirty="0">
                <a:solidFill>
                  <a:srgbClr val="000000"/>
                </a:solidFill>
                <a:effectLst/>
              </a:rPr>
              <a:t>)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</a:rPr>
              <a:t> se actualizan constantemente.</a:t>
            </a:r>
          </a:p>
          <a:p>
            <a:pPr algn="l"/>
            <a:r>
              <a:rPr lang="es-MX" sz="1800" dirty="0">
                <a:solidFill>
                  <a:srgbClr val="000000"/>
                </a:solidFill>
              </a:rPr>
              <a:t>🔹 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</a:rPr>
              <a:t>Se revisan registros históricos para identificar si la red ya fue comprometida por ataques previos no detectados en su momento.</a:t>
            </a:r>
          </a:p>
          <a:p>
            <a:endParaRPr lang="es-MX" sz="1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642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EED227D6-134B-8B94-C781-49F1818C5E59}"/>
              </a:ext>
            </a:extLst>
          </p:cNvPr>
          <p:cNvGrpSpPr/>
          <p:nvPr/>
        </p:nvGrpSpPr>
        <p:grpSpPr>
          <a:xfrm>
            <a:off x="1228169" y="563988"/>
            <a:ext cx="530173" cy="461665"/>
            <a:chOff x="2162972" y="2222094"/>
            <a:chExt cx="530173" cy="461665"/>
          </a:xfrm>
        </p:grpSpPr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AA8063F4-BB71-BF23-5591-0008545812E7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0D93C86F-7EB5-7A8A-3F66-DD4763B57DBE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03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12" name="Título 1">
            <a:extLst>
              <a:ext uri="{FF2B5EF4-FFF2-40B4-BE49-F238E27FC236}">
                <a16:creationId xmlns:a16="http://schemas.microsoft.com/office/drawing/2014/main" id="{27251C1D-E324-3C10-0031-2904A6D8D2F9}"/>
              </a:ext>
            </a:extLst>
          </p:cNvPr>
          <p:cNvSpPr txBox="1">
            <a:spLocks/>
          </p:cNvSpPr>
          <p:nvPr/>
        </p:nvSpPr>
        <p:spPr>
          <a:xfrm>
            <a:off x="1781531" y="607449"/>
            <a:ext cx="5037279" cy="46166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</a:rPr>
              <a:t>Bibliografía</a:t>
            </a:r>
            <a:endParaRPr lang="en-US" sz="66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BF9E2A7-3019-B74D-3E7D-1013D8E998EC}"/>
              </a:ext>
            </a:extLst>
          </p:cNvPr>
          <p:cNvSpPr txBox="1"/>
          <p:nvPr/>
        </p:nvSpPr>
        <p:spPr>
          <a:xfrm>
            <a:off x="59267" y="1159934"/>
            <a:ext cx="1213273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AICPA. (2011).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SSAE 16: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Attestation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Standards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 American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Institute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Certified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Public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Accountants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AICPA. (2018).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SOC 2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Compliance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Guide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American Bar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Association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(ABA). (2021). 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Cybersecurity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Contract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Law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Casey, E. (2011).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Digital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Forensics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Cyber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Crime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Committee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Sponsoring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Organizations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the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Treadway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Commission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(COSO). (2017).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Enterprise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Risk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Management Framework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European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Commission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 (2020). 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Privacy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Shield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Framework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European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Parliament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 (2016).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General Data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Protection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Regulation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(GDPR)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Federal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Financial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Institutions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Examination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Council (FFIEC). (2017). 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Cybersecurity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Assessment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Tool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International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Organization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for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Standardization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(ISO). (2013).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ISO 27001: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Information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Security Management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International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Organization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for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Standardization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(ISO). (2021). 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Customer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Data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Protection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Standards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National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Institute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Standards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Technology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(NIST). (2018).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FISMA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Guidelines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National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Institute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Standards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Technology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(NIST). (2019).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NIST SP 800-53A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National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Institute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Standards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Technology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(NIST). (2020). 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Risk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Management Framework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North American Electric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Reliability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Corporation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(NERC). (2021).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CIP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Standards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PCI Security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Standards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Council. (2018).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PCI DSS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Requirements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and Security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Assessment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Procedures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Sedona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Conference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 (2019).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Electronic Discovery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Best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Practices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000000"/>
                </a:solidFill>
              </a:rPr>
              <a:t>SANS Security </a:t>
            </a:r>
            <a:r>
              <a:rPr lang="es-ES" dirty="0" err="1">
                <a:solidFill>
                  <a:srgbClr val="000000"/>
                </a:solidFill>
              </a:rPr>
              <a:t>leadership</a:t>
            </a:r>
            <a:r>
              <a:rPr lang="es-ES" dirty="0">
                <a:solidFill>
                  <a:srgbClr val="000000"/>
                </a:solidFill>
              </a:rPr>
              <a:t> (2023) poster.</a:t>
            </a:r>
            <a:endParaRPr lang="es-ES" b="0" i="0" u="none" strike="noStrike" dirty="0">
              <a:solidFill>
                <a:srgbClr val="000000"/>
              </a:solidFill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U.S.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Congress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 (2002).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Sarbanes-Oxley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Act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U.S.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Department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s-ES" b="0" i="0" u="none" strike="noStrike" dirty="0" err="1">
                <a:solidFill>
                  <a:srgbClr val="000000"/>
                </a:solidFill>
                <a:effectLst/>
              </a:rPr>
              <a:t>Education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 (2018). </a:t>
            </a:r>
            <a:r>
              <a:rPr lang="es-ES" b="0" i="1" u="none" strike="noStrike" dirty="0">
                <a:solidFill>
                  <a:srgbClr val="000000"/>
                </a:solidFill>
                <a:effectLst/>
              </a:rPr>
              <a:t>FERPA </a:t>
            </a:r>
            <a:r>
              <a:rPr lang="es-ES" b="0" i="1" u="none" strike="noStrike" dirty="0" err="1">
                <a:solidFill>
                  <a:srgbClr val="000000"/>
                </a:solidFill>
                <a:effectLst/>
              </a:rPr>
              <a:t>Regulations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796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7449904-245C-CEEB-AE68-89C917B22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33" y="3556677"/>
            <a:ext cx="6325906" cy="1277750"/>
          </a:xfrm>
        </p:spPr>
        <p:txBody>
          <a:bodyPr/>
          <a:lstStyle/>
          <a:p>
            <a:r>
              <a:rPr lang="es-ES" dirty="0">
                <a:solidFill>
                  <a:schemeClr val="bg1"/>
                </a:solidFill>
              </a:rPr>
              <a:t>Preguntas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8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9314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DEE564-89CF-F4BB-7AFD-7D99EF9D5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12" y="3354667"/>
            <a:ext cx="6325906" cy="1277750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3509953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6B87AA2B-47C7-42C2-1FF5-AEDDF8F2DFED}"/>
              </a:ext>
            </a:extLst>
          </p:cNvPr>
          <p:cNvSpPr txBox="1">
            <a:spLocks/>
          </p:cNvSpPr>
          <p:nvPr/>
        </p:nvSpPr>
        <p:spPr>
          <a:xfrm>
            <a:off x="7763503" y="1196521"/>
            <a:ext cx="3064626" cy="794701"/>
          </a:xfrm>
          <a:prstGeom prst="rect">
            <a:avLst/>
          </a:prstGeom>
        </p:spPr>
        <p:txBody>
          <a:bodyPr anchor="b">
            <a:normAutofit fontScale="77500" lnSpcReduction="20000"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rgbClr val="50A0E0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ES" dirty="0"/>
              <a:t>AGENDA</a:t>
            </a:r>
            <a:endParaRPr lang="es-CO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7B658123-4D3F-1B9B-13F4-92C2235560A9}"/>
              </a:ext>
            </a:extLst>
          </p:cNvPr>
          <p:cNvGrpSpPr/>
          <p:nvPr/>
        </p:nvGrpSpPr>
        <p:grpSpPr>
          <a:xfrm>
            <a:off x="416911" y="1593871"/>
            <a:ext cx="530173" cy="461665"/>
            <a:chOff x="2162972" y="2222094"/>
            <a:chExt cx="530173" cy="461665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44808B6A-F6BB-A60E-6A3B-597DC93793D5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0967CFA8-57BE-E456-D50E-BD3779DEEA5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01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A5A2D6F9-4B0E-9BFF-76AD-35E044E159C3}"/>
              </a:ext>
            </a:extLst>
          </p:cNvPr>
          <p:cNvGrpSpPr/>
          <p:nvPr/>
        </p:nvGrpSpPr>
        <p:grpSpPr>
          <a:xfrm>
            <a:off x="432340" y="2808155"/>
            <a:ext cx="530173" cy="461665"/>
            <a:chOff x="2162972" y="2222094"/>
            <a:chExt cx="530173" cy="461665"/>
          </a:xfrm>
        </p:grpSpPr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1C8C4640-DEFF-E0E5-E229-49F70103CAD3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3FEBBA14-206B-58EE-7B4C-DEE1F9ED10E6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02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3EA94877-A367-1F93-D87B-423CBE0C739C}"/>
              </a:ext>
            </a:extLst>
          </p:cNvPr>
          <p:cNvGrpSpPr/>
          <p:nvPr/>
        </p:nvGrpSpPr>
        <p:grpSpPr>
          <a:xfrm>
            <a:off x="496649" y="4504087"/>
            <a:ext cx="530173" cy="461665"/>
            <a:chOff x="2162972" y="2222094"/>
            <a:chExt cx="530173" cy="461665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20D2EF7A-5F52-0C42-0D00-49F4A86404C0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77A4B783-705E-A529-AB7B-6DA4D4FC9365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03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31" name="Título 1">
            <a:extLst>
              <a:ext uri="{FF2B5EF4-FFF2-40B4-BE49-F238E27FC236}">
                <a16:creationId xmlns:a16="http://schemas.microsoft.com/office/drawing/2014/main" id="{01118BDF-A3DF-6AAB-89AE-63F16AEC90FD}"/>
              </a:ext>
            </a:extLst>
          </p:cNvPr>
          <p:cNvSpPr txBox="1">
            <a:spLocks/>
          </p:cNvSpPr>
          <p:nvPr/>
        </p:nvSpPr>
        <p:spPr>
          <a:xfrm>
            <a:off x="979283" y="1526237"/>
            <a:ext cx="7221922" cy="10988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SANS </a:t>
            </a:r>
          </a:p>
          <a:p>
            <a:pPr>
              <a:lnSpc>
                <a:spcPct val="100000"/>
              </a:lnSpc>
            </a:pPr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Marco Legal y regulatorio en Ciberseguridad</a:t>
            </a:r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C17DB284-F1C9-2609-5957-8099C4BC066A}"/>
              </a:ext>
            </a:extLst>
          </p:cNvPr>
          <p:cNvSpPr txBox="1">
            <a:spLocks/>
          </p:cNvSpPr>
          <p:nvPr/>
        </p:nvSpPr>
        <p:spPr>
          <a:xfrm>
            <a:off x="1050011" y="3788012"/>
            <a:ext cx="6223025" cy="4659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 </a:t>
            </a:r>
          </a:p>
          <a:p>
            <a:pPr>
              <a:lnSpc>
                <a:spcPct val="100000"/>
              </a:lnSpc>
            </a:pPr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Funciones esenciales del Centro de operaciones de seguridad.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C4BB1F6D-E489-98EC-FED8-FE0B734508B3}"/>
              </a:ext>
            </a:extLst>
          </p:cNvPr>
          <p:cNvSpPr txBox="1">
            <a:spLocks/>
          </p:cNvSpPr>
          <p:nvPr/>
        </p:nvSpPr>
        <p:spPr>
          <a:xfrm>
            <a:off x="1058721" y="4491246"/>
            <a:ext cx="5037279" cy="46166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</a:rPr>
              <a:t>Bibliografía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4026001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1C3B6B62-0CA5-E878-21D8-6F285D43FA3C}"/>
              </a:ext>
            </a:extLst>
          </p:cNvPr>
          <p:cNvGrpSpPr/>
          <p:nvPr/>
        </p:nvGrpSpPr>
        <p:grpSpPr>
          <a:xfrm>
            <a:off x="1442948" y="73391"/>
            <a:ext cx="530173" cy="461665"/>
            <a:chOff x="2162972" y="2222094"/>
            <a:chExt cx="530173" cy="46166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5C2AE5A-C41A-502D-98E2-8956D89249FD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8DFF6D2-69DF-E168-E6CB-CB91C4A77AC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01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86F9F08-B108-B0C5-7217-0A4E7A6C20DA}"/>
              </a:ext>
            </a:extLst>
          </p:cNvPr>
          <p:cNvSpPr txBox="1">
            <a:spLocks/>
          </p:cNvSpPr>
          <p:nvPr/>
        </p:nvSpPr>
        <p:spPr>
          <a:xfrm>
            <a:off x="1973121" y="15079"/>
            <a:ext cx="7221922" cy="10988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SANS </a:t>
            </a:r>
          </a:p>
          <a:p>
            <a:pPr>
              <a:lnSpc>
                <a:spcPct val="100000"/>
              </a:lnSpc>
            </a:pPr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Marco Legal y regulatorio en Ciberseguridad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89995A6-3E02-9408-2222-A2FA9816F4CD}"/>
              </a:ext>
            </a:extLst>
          </p:cNvPr>
          <p:cNvSpPr txBox="1"/>
          <p:nvPr/>
        </p:nvSpPr>
        <p:spPr>
          <a:xfrm>
            <a:off x="123849" y="1459802"/>
            <a:ext cx="5361057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ciberseguridad no es solo técnica, también implica cumplir con leyes y regulaciones que protegen la información y garantizan la privacidad de los datos.</a:t>
            </a:r>
          </a:p>
          <a:p>
            <a:pPr algn="just"/>
            <a:endParaRPr lang="es-MX" sz="28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45DACFD-4AA4-2C8E-1B0C-80606A265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906" y="1458993"/>
            <a:ext cx="6583246" cy="461726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B152EB05-BA2A-C541-2AB2-294F54DF11BD}"/>
              </a:ext>
            </a:extLst>
          </p:cNvPr>
          <p:cNvSpPr txBox="1"/>
          <p:nvPr/>
        </p:nvSpPr>
        <p:spPr>
          <a:xfrm>
            <a:off x="123849" y="2569741"/>
            <a:ext cx="546023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área de Legal y Regulatorio se divide en 8 categorías clave:</a:t>
            </a:r>
          </a:p>
          <a:p>
            <a:endParaRPr lang="es-MX" sz="18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1️⃣ Cumplimiento Normativo (Compliance)</a:t>
            </a:r>
          </a:p>
          <a:p>
            <a:r>
              <a:rPr lang="es-MX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2️⃣ Privacidad (Privacy)</a:t>
            </a:r>
          </a:p>
          <a:p>
            <a:r>
              <a:rPr lang="es-MX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3️⃣ Auditoría (Audit)</a:t>
            </a:r>
          </a:p>
          <a:p>
            <a:r>
              <a:rPr lang="es-MX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4️⃣ Investigaciones y Propiedad Intelectual (</a:t>
            </a:r>
            <a:r>
              <a:rPr lang="es-MX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Investigations &amp; IP Protection)</a:t>
            </a:r>
          </a:p>
          <a:p>
            <a:r>
              <a:rPr lang="es-MX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Protección de Propiedad Intelectual </a:t>
            </a:r>
          </a:p>
          <a:p>
            <a:r>
              <a:rPr lang="es-MX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Revisión de Contratos</a:t>
            </a:r>
          </a:p>
          <a:p>
            <a:r>
              <a:rPr lang="es-MX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Requisitos de Clientes</a:t>
            </a:r>
          </a:p>
          <a:p>
            <a:r>
              <a:rPr lang="es-MX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MX" b="1" dirty="0">
                <a:solidFill>
                  <a:schemeClr val="tx1"/>
                </a:solidFill>
              </a:rPr>
              <a:t>.   </a:t>
            </a:r>
            <a:r>
              <a:rPr lang="es-MX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Riesgo de Demandas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7F38DD4-7234-0077-8199-DF42AE2A634B}"/>
              </a:ext>
            </a:extLst>
          </p:cNvPr>
          <p:cNvSpPr/>
          <p:nvPr/>
        </p:nvSpPr>
        <p:spPr>
          <a:xfrm>
            <a:off x="223025" y="4862797"/>
            <a:ext cx="185348" cy="2219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400" dirty="0"/>
              <a:t>5</a:t>
            </a:r>
            <a:endParaRPr lang="es-ES_tradnl" sz="1600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E59E4FC-D100-6B9C-7399-CADC6BFD171E}"/>
              </a:ext>
            </a:extLst>
          </p:cNvPr>
          <p:cNvSpPr/>
          <p:nvPr/>
        </p:nvSpPr>
        <p:spPr>
          <a:xfrm>
            <a:off x="223025" y="5115503"/>
            <a:ext cx="185348" cy="2219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6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1BE4F7C5-EB43-B924-D719-348F56BA8576}"/>
              </a:ext>
            </a:extLst>
          </p:cNvPr>
          <p:cNvSpPr/>
          <p:nvPr/>
        </p:nvSpPr>
        <p:spPr>
          <a:xfrm>
            <a:off x="223025" y="5371077"/>
            <a:ext cx="185348" cy="2219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7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3BEA6943-52AA-448F-F65C-A34E4A65F613}"/>
              </a:ext>
            </a:extLst>
          </p:cNvPr>
          <p:cNvSpPr/>
          <p:nvPr/>
        </p:nvSpPr>
        <p:spPr>
          <a:xfrm>
            <a:off x="223025" y="5637777"/>
            <a:ext cx="185348" cy="2219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316523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1C3B6B62-0CA5-E878-21D8-6F285D43FA3C}"/>
              </a:ext>
            </a:extLst>
          </p:cNvPr>
          <p:cNvGrpSpPr/>
          <p:nvPr/>
        </p:nvGrpSpPr>
        <p:grpSpPr>
          <a:xfrm>
            <a:off x="1411049" y="306355"/>
            <a:ext cx="530173" cy="461665"/>
            <a:chOff x="2162972" y="2222094"/>
            <a:chExt cx="530173" cy="46166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5C2AE5A-C41A-502D-98E2-8956D89249FD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8DFF6D2-69DF-E168-E6CB-CB91C4A77AC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01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74304E52-BEF3-DE24-47FF-E244E61ECA01}"/>
              </a:ext>
            </a:extLst>
          </p:cNvPr>
          <p:cNvSpPr txBox="1"/>
          <p:nvPr/>
        </p:nvSpPr>
        <p:spPr>
          <a:xfrm>
            <a:off x="1973120" y="275577"/>
            <a:ext cx="71055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Cumplimiento Normativo (</a:t>
            </a:r>
            <a:r>
              <a:rPr lang="es-CO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Compliance</a:t>
            </a:r>
            <a:r>
              <a:rPr lang="es-CO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s-ES_tradnl" sz="2800" b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4B87D79F-3968-6133-2E0F-0B0A8D89B018}"/>
              </a:ext>
            </a:extLst>
          </p:cNvPr>
          <p:cNvSpPr txBox="1">
            <a:spLocks/>
          </p:cNvSpPr>
          <p:nvPr/>
        </p:nvSpPr>
        <p:spPr>
          <a:xfrm>
            <a:off x="0" y="913857"/>
            <a:ext cx="6096000" cy="52629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1900" dirty="0"/>
              <a:t>📌 </a:t>
            </a:r>
            <a:r>
              <a:rPr lang="es-MX" sz="1700" dirty="0">
                <a:solidFill>
                  <a:schemeClr val="tx1"/>
                </a:solidFill>
              </a:rPr>
              <a:t>El cumplimiento normativo es el conjunto de reglas y estándares que las empresas deben seguir para proteger datos y evitar sanciones legales.</a:t>
            </a:r>
          </a:p>
          <a:p>
            <a:endParaRPr lang="es-MX" sz="1700" dirty="0">
              <a:solidFill>
                <a:schemeClr val="tx1"/>
              </a:solidFill>
            </a:endParaRPr>
          </a:p>
          <a:p>
            <a:r>
              <a:rPr lang="es-MX" sz="1700" dirty="0">
                <a:solidFill>
                  <a:schemeClr val="tx1"/>
                </a:solidFill>
              </a:rPr>
              <a:t>✅ </a:t>
            </a:r>
            <a:r>
              <a:rPr lang="es-MX" sz="1700" b="1" dirty="0">
                <a:solidFill>
                  <a:schemeClr val="tx1"/>
                </a:solidFill>
              </a:rPr>
              <a:t>PCI-DSS (Payment Card Industry Data Security Standard)</a:t>
            </a:r>
          </a:p>
          <a:p>
            <a:r>
              <a:rPr lang="es-MX" sz="1700" dirty="0">
                <a:solidFill>
                  <a:schemeClr val="tx1"/>
                </a:solidFill>
              </a:rPr>
              <a:t>🔹 Estándar de seguridad para datos de tarjetas de crédito.</a:t>
            </a:r>
          </a:p>
          <a:p>
            <a:r>
              <a:rPr lang="es-MX" sz="1700" dirty="0">
                <a:solidFill>
                  <a:schemeClr val="tx1"/>
                </a:solidFill>
              </a:rPr>
              <a:t>🔹 Obliga a bancos, tiendas y empresas que procesan pagos a proteger los datos de clientes.</a:t>
            </a:r>
          </a:p>
          <a:p>
            <a:r>
              <a:rPr lang="es-MX" sz="1700" dirty="0">
                <a:solidFill>
                  <a:schemeClr val="tx1"/>
                </a:solidFill>
              </a:rPr>
              <a:t>📌 Ejemplo: Si una tienda en línea almacena números de tarjetas sin cifrar, incumple PCI-DSS y puede ser multada.</a:t>
            </a:r>
          </a:p>
          <a:p>
            <a:endParaRPr lang="es-MX" sz="1700" dirty="0">
              <a:solidFill>
                <a:schemeClr val="tx1"/>
              </a:solidFill>
            </a:endParaRPr>
          </a:p>
          <a:p>
            <a:r>
              <a:rPr lang="es-MX" sz="1700" dirty="0">
                <a:solidFill>
                  <a:schemeClr val="tx1"/>
                </a:solidFill>
              </a:rPr>
              <a:t>✅ </a:t>
            </a:r>
            <a:r>
              <a:rPr lang="es-MX" sz="1700" b="1" dirty="0">
                <a:solidFill>
                  <a:schemeClr val="tx1"/>
                </a:solidFill>
              </a:rPr>
              <a:t>SOX (Sarbanes-Oxley Act)</a:t>
            </a:r>
          </a:p>
          <a:p>
            <a:r>
              <a:rPr lang="es-MX" sz="1700" dirty="0">
                <a:solidFill>
                  <a:schemeClr val="tx1"/>
                </a:solidFill>
              </a:rPr>
              <a:t>🔹 Ley de EE.UU. para la seguridad de la información financiera de empresas públicas.</a:t>
            </a:r>
          </a:p>
          <a:p>
            <a:r>
              <a:rPr lang="es-MX" sz="1700" dirty="0">
                <a:solidFill>
                  <a:schemeClr val="tx1"/>
                </a:solidFill>
              </a:rPr>
              <a:t>🔹 Exige controles estrictos para evitar fraudes financieros y manipulación de datos.</a:t>
            </a:r>
          </a:p>
          <a:p>
            <a:r>
              <a:rPr lang="es-MX" sz="1700" dirty="0">
                <a:solidFill>
                  <a:schemeClr val="tx1"/>
                </a:solidFill>
              </a:rPr>
              <a:t>📌 Ejemplo: Una empresa que cotiza en la bolsa debe tener auditorías de seguridad para demostrar que sus datos financieros no han sido alterados.</a:t>
            </a:r>
          </a:p>
          <a:p>
            <a:endParaRPr lang="es-MX" sz="1700" dirty="0">
              <a:solidFill>
                <a:schemeClr val="tx1"/>
              </a:solidFill>
            </a:endParaRPr>
          </a:p>
          <a:p>
            <a:r>
              <a:rPr lang="es-MX" sz="1700" dirty="0">
                <a:solidFill>
                  <a:schemeClr val="tx1"/>
                </a:solidFill>
              </a:rPr>
              <a:t>✅ </a:t>
            </a:r>
            <a:r>
              <a:rPr lang="es-MX" sz="1700" b="1" dirty="0">
                <a:solidFill>
                  <a:schemeClr val="tx1"/>
                </a:solidFill>
              </a:rPr>
              <a:t>HIPAA (Health Insurance Portability and Accountability Act)</a:t>
            </a:r>
          </a:p>
          <a:p>
            <a:r>
              <a:rPr lang="es-MX" sz="1700" dirty="0">
                <a:solidFill>
                  <a:schemeClr val="tx1"/>
                </a:solidFill>
              </a:rPr>
              <a:t>🔹 Regulación en EE.UU. para proteger datos médicos y de salud.</a:t>
            </a:r>
          </a:p>
          <a:p>
            <a:r>
              <a:rPr lang="es-MX" sz="1700" dirty="0">
                <a:solidFill>
                  <a:schemeClr val="tx1"/>
                </a:solidFill>
              </a:rPr>
              <a:t>🔹 Obliga a hospitales, clínicas y aseguradoras a proteger la información de pacientes.</a:t>
            </a:r>
          </a:p>
          <a:p>
            <a:r>
              <a:rPr lang="es-MX" sz="1700" dirty="0">
                <a:solidFill>
                  <a:schemeClr val="tx1"/>
                </a:solidFill>
              </a:rPr>
              <a:t>📌 Ejemplo: Si un hospital filtra historiales médicos, puede ser sancionado por incumplir HIPAA.</a:t>
            </a:r>
          </a:p>
          <a:p>
            <a:endParaRPr lang="es-MX" sz="1700" dirty="0">
              <a:solidFill>
                <a:schemeClr val="tx1"/>
              </a:solidFill>
            </a:endParaRPr>
          </a:p>
          <a:p>
            <a:endParaRPr lang="es-CO" sz="10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E77699A-3E9F-CE94-0F3D-37F4AA8F3C63}"/>
              </a:ext>
            </a:extLst>
          </p:cNvPr>
          <p:cNvSpPr txBox="1"/>
          <p:nvPr/>
        </p:nvSpPr>
        <p:spPr>
          <a:xfrm>
            <a:off x="6096000" y="913857"/>
            <a:ext cx="6096000" cy="52629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sz="1200" dirty="0"/>
              <a:t>✅ </a:t>
            </a:r>
            <a:r>
              <a:rPr lang="es-MX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FFIEC (Federal Financial Institutions Examination Council) &amp; CAT (Cybersecurity Assessment Tool)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🔹 Regulaciones para bancos y entidades financieras en EE.UU.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🔹 Obligan a las instituciones financieras a tener controles de seguridad contra fraudes y ciberataques.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📌 Ejemplo: Un banco debe evaluar cada año su nivel de madurez en ciberseguridad con el CAT de FFIEC.</a:t>
            </a:r>
          </a:p>
          <a:p>
            <a:endParaRPr lang="es-MX" sz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✅ </a:t>
            </a:r>
            <a:r>
              <a:rPr lang="es-MX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FERPA (Family Educational Rights and Privacy Act)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🔹 Protege la privacidad de los registros educativos de estudiantes en EE.UU.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🔹 Impide que escuelas y universidades compartan datos sin el consentimiento de los estudiantes o sus padres.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📌 Ejemplo: Una universidad no puede divulgar calificaciones de un estudiante sin su autorización.</a:t>
            </a:r>
          </a:p>
          <a:p>
            <a:endParaRPr lang="es-MX" sz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✅ </a:t>
            </a:r>
            <a:r>
              <a:rPr lang="es-MX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NERC CIP (North American Electric Reliability Corporation - Critical Infrastructure Protection)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🔹 Regulación de seguridad para la infraestructura eléctrica en EE.UU.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🔹 Obliga a compañías eléctricas a proteger sus sistemas contra ciberataques.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📌 Ejemplo: Un hacker que accede al sistema de una planta eléctrica puede causar apagones; NERC CIP exige medidas de seguridad para evitarlo.</a:t>
            </a:r>
          </a:p>
          <a:p>
            <a:endParaRPr lang="es-MX" sz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✅ </a:t>
            </a:r>
            <a:r>
              <a:rPr lang="es-MX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NIST SP 800-37 y 800-53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🔹 Estándares de seguridad para agencias gubernamentales en EE.UU.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🔹 NIST 800-37 define cómo evaluar y gestionar riesgos de seguridad.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🔹 NIST 800-53 establece controles de seguridad para proteger la información.</a:t>
            </a:r>
          </a:p>
          <a:p>
            <a:r>
              <a:rPr lang="es-MX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📌 Ejemplo: Una agencia del gobierno de EE.UU. debe seguir NIST 800-53 para proteger sus redes contra ciberataques.</a:t>
            </a:r>
          </a:p>
        </p:txBody>
      </p:sp>
    </p:spTree>
    <p:extLst>
      <p:ext uri="{BB962C8B-B14F-4D97-AF65-F5344CB8AC3E}">
        <p14:creationId xmlns:p14="http://schemas.microsoft.com/office/powerpoint/2010/main" val="2170594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1C3B6B62-0CA5-E878-21D8-6F285D43FA3C}"/>
              </a:ext>
            </a:extLst>
          </p:cNvPr>
          <p:cNvGrpSpPr/>
          <p:nvPr/>
        </p:nvGrpSpPr>
        <p:grpSpPr>
          <a:xfrm>
            <a:off x="1411049" y="306355"/>
            <a:ext cx="530173" cy="461665"/>
            <a:chOff x="2162972" y="2222094"/>
            <a:chExt cx="530173" cy="46166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5C2AE5A-C41A-502D-98E2-8956D89249FD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8DFF6D2-69DF-E168-E6CB-CB91C4A77AC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01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74304E52-BEF3-DE24-47FF-E244E61ECA01}"/>
              </a:ext>
            </a:extLst>
          </p:cNvPr>
          <p:cNvSpPr txBox="1"/>
          <p:nvPr/>
        </p:nvSpPr>
        <p:spPr>
          <a:xfrm>
            <a:off x="1973121" y="275577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Privacidad (</a:t>
            </a:r>
            <a:r>
              <a:rPr lang="es-CO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Privacy</a:t>
            </a:r>
            <a:r>
              <a:rPr lang="es-CO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s-ES_tradnl" sz="2800" b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6CDEC609-FAFF-3F48-530D-AC15234EC0CC}"/>
              </a:ext>
            </a:extLst>
          </p:cNvPr>
          <p:cNvSpPr txBox="1">
            <a:spLocks/>
          </p:cNvSpPr>
          <p:nvPr/>
        </p:nvSpPr>
        <p:spPr>
          <a:xfrm>
            <a:off x="590550" y="1253331"/>
            <a:ext cx="10515600" cy="4351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📌 </a:t>
            </a:r>
            <a:r>
              <a:rPr lang="es-MX" dirty="0">
                <a:solidFill>
                  <a:schemeClr val="tx1"/>
                </a:solidFill>
              </a:rPr>
              <a:t>Las leyes de privacidad protegen los datos personales y establecen cómo deben ser recopilados, almacenados y compartidos.</a:t>
            </a:r>
          </a:p>
          <a:p>
            <a:endParaRPr lang="es-MX" dirty="0">
              <a:solidFill>
                <a:schemeClr val="tx1"/>
              </a:solidFill>
            </a:endParaRPr>
          </a:p>
          <a:p>
            <a:r>
              <a:rPr lang="es-MX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Privacy Shield</a:t>
            </a:r>
          </a:p>
          <a:p>
            <a:r>
              <a:rPr lang="es-MX" dirty="0">
                <a:solidFill>
                  <a:schemeClr val="tx1"/>
                </a:solidFill>
              </a:rPr>
              <a:t>🔹 Acuerdo entre EE.UU. y la UE para la transferencia de datos personales.</a:t>
            </a:r>
          </a:p>
          <a:p>
            <a:r>
              <a:rPr lang="es-MX" dirty="0">
                <a:solidFill>
                  <a:schemeClr val="tx1"/>
                </a:solidFill>
              </a:rPr>
              <a:t>🔹 Regula cómo las empresas de EE.UU. manejan los datos de ciudadanos europeos.</a:t>
            </a:r>
          </a:p>
          <a:p>
            <a:r>
              <a:rPr lang="es-MX" dirty="0">
                <a:solidFill>
                  <a:schemeClr val="tx1"/>
                </a:solidFill>
              </a:rPr>
              <a:t>📌 Ejemplo: Una empresa de EE.UU. que gestiona datos de clientes europeos debe cumplir con Privacy Shield.</a:t>
            </a:r>
          </a:p>
          <a:p>
            <a:endParaRPr lang="es-MX" b="1" dirty="0">
              <a:solidFill>
                <a:schemeClr val="tx1"/>
              </a:solidFill>
            </a:endParaRPr>
          </a:p>
          <a:p>
            <a:r>
              <a:rPr lang="es-MX" b="1" dirty="0">
                <a:solidFill>
                  <a:schemeClr val="tx1"/>
                </a:solidFill>
              </a:rPr>
              <a:t>✅ EU GDPR (General Data Protection Regulation)</a:t>
            </a:r>
          </a:p>
          <a:p>
            <a:r>
              <a:rPr lang="es-MX" dirty="0">
                <a:solidFill>
                  <a:schemeClr val="tx1"/>
                </a:solidFill>
              </a:rPr>
              <a:t>🔹 Ley de protección de datos de la Unión Europea.</a:t>
            </a:r>
          </a:p>
          <a:p>
            <a:r>
              <a:rPr lang="es-MX" dirty="0">
                <a:solidFill>
                  <a:schemeClr val="tx1"/>
                </a:solidFill>
              </a:rPr>
              <a:t>🔹 Obliga a empresas a:</a:t>
            </a:r>
          </a:p>
          <a:p>
            <a:r>
              <a:rPr lang="es-MX" dirty="0">
                <a:solidFill>
                  <a:schemeClr val="tx1"/>
                </a:solidFill>
              </a:rPr>
              <a:t>✔ Informar a los usuarios sobre el uso de sus datos.</a:t>
            </a:r>
          </a:p>
          <a:p>
            <a:r>
              <a:rPr lang="es-MX" dirty="0">
                <a:solidFill>
                  <a:schemeClr val="tx1"/>
                </a:solidFill>
              </a:rPr>
              <a:t>✔ Obtener consentimiento antes de recopilar información.</a:t>
            </a:r>
          </a:p>
          <a:p>
            <a:r>
              <a:rPr lang="es-MX" dirty="0">
                <a:solidFill>
                  <a:schemeClr val="tx1"/>
                </a:solidFill>
              </a:rPr>
              <a:t>✔ Permitir que los usuarios eliminen sus datos ("derecho al olvido").</a:t>
            </a:r>
          </a:p>
          <a:p>
            <a:r>
              <a:rPr lang="es-MX" dirty="0">
                <a:solidFill>
                  <a:schemeClr val="tx1"/>
                </a:solidFill>
              </a:rPr>
              <a:t>📌 Ejemplo: Facebook debe pedir permiso antes de recopilar datos de un usuario en Europa para cumplir con GDPR.</a:t>
            </a:r>
          </a:p>
        </p:txBody>
      </p:sp>
    </p:spTree>
    <p:extLst>
      <p:ext uri="{BB962C8B-B14F-4D97-AF65-F5344CB8AC3E}">
        <p14:creationId xmlns:p14="http://schemas.microsoft.com/office/powerpoint/2010/main" val="4044115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1C3B6B62-0CA5-E878-21D8-6F285D43FA3C}"/>
              </a:ext>
            </a:extLst>
          </p:cNvPr>
          <p:cNvGrpSpPr/>
          <p:nvPr/>
        </p:nvGrpSpPr>
        <p:grpSpPr>
          <a:xfrm>
            <a:off x="1411049" y="306355"/>
            <a:ext cx="530173" cy="461665"/>
            <a:chOff x="2162972" y="2222094"/>
            <a:chExt cx="530173" cy="46166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5C2AE5A-C41A-502D-98E2-8956D89249FD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8DFF6D2-69DF-E168-E6CB-CB91C4A77AC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01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74304E52-BEF3-DE24-47FF-E244E61ECA01}"/>
              </a:ext>
            </a:extLst>
          </p:cNvPr>
          <p:cNvSpPr txBox="1"/>
          <p:nvPr/>
        </p:nvSpPr>
        <p:spPr>
          <a:xfrm>
            <a:off x="1973121" y="275577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Auditoria (Audit)</a:t>
            </a:r>
            <a:endParaRPr lang="es-ES_tradnl" sz="2800" b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Marcador de contenido 4">
            <a:extLst>
              <a:ext uri="{FF2B5EF4-FFF2-40B4-BE49-F238E27FC236}">
                <a16:creationId xmlns:a16="http://schemas.microsoft.com/office/drawing/2014/main" id="{73A10A7E-F091-8913-669A-F8D79F01EF9A}"/>
              </a:ext>
            </a:extLst>
          </p:cNvPr>
          <p:cNvSpPr txBox="1">
            <a:spLocks/>
          </p:cNvSpPr>
          <p:nvPr/>
        </p:nvSpPr>
        <p:spPr>
          <a:xfrm>
            <a:off x="228599" y="969687"/>
            <a:ext cx="6096000" cy="53019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1400" dirty="0"/>
              <a:t>📌 </a:t>
            </a:r>
            <a:r>
              <a:rPr lang="es-MX" sz="1400" dirty="0">
                <a:solidFill>
                  <a:schemeClr val="tx1"/>
                </a:solidFill>
              </a:rPr>
              <a:t>Las auditorías verifican que las empresas cumplan con las regulaciones y que sus sistemas sean seguros.</a:t>
            </a:r>
          </a:p>
          <a:p>
            <a:endParaRPr lang="es-MX" sz="1400" dirty="0">
              <a:solidFill>
                <a:schemeClr val="tx1"/>
              </a:solidFill>
            </a:endParaRPr>
          </a:p>
          <a:p>
            <a:r>
              <a:rPr lang="es-MX" sz="1400" dirty="0">
                <a:solidFill>
                  <a:schemeClr val="tx1"/>
                </a:solidFill>
              </a:rPr>
              <a:t>✅ </a:t>
            </a:r>
            <a:r>
              <a:rPr lang="es-MX" sz="1400" b="1" dirty="0">
                <a:solidFill>
                  <a:schemeClr val="tx1"/>
                </a:solidFill>
              </a:rPr>
              <a:t>SSAE 16 (Statement on Standards for Attestation Engagements 16)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🔹 Estándar de auditoría para evaluar controles de seguridad y operativos en empresas.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📌 Ejemplo: Un proveedor de servicios en la nube debe pasar una auditoría SSAE 16 para demostrar que sus controles de seguridad funcionan.</a:t>
            </a:r>
          </a:p>
          <a:p>
            <a:endParaRPr lang="es-MX" sz="1400" dirty="0">
              <a:solidFill>
                <a:schemeClr val="tx1"/>
              </a:solidFill>
            </a:endParaRPr>
          </a:p>
          <a:p>
            <a:r>
              <a:rPr lang="es-MX" sz="1400" dirty="0">
                <a:solidFill>
                  <a:schemeClr val="tx1"/>
                </a:solidFill>
              </a:rPr>
              <a:t>✅ </a:t>
            </a:r>
            <a:r>
              <a:rPr lang="es-MX" sz="1400" b="1" dirty="0">
                <a:solidFill>
                  <a:schemeClr val="tx1"/>
                </a:solidFill>
              </a:rPr>
              <a:t>SOC 2 (Service Organization Control 2)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🔹 Informe de auditoría que demuestra que una empresa maneja datos de clientes con altos estándares de seguridad.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📌 Ejemplo: Un proveedor de software que almacena datos de clientes en la nube debe tener un informe SOC 2 para garantizar que protege la información.</a:t>
            </a:r>
          </a:p>
          <a:p>
            <a:endParaRPr lang="es-MX" sz="1400" dirty="0">
              <a:solidFill>
                <a:schemeClr val="tx1"/>
              </a:solidFill>
            </a:endParaRPr>
          </a:p>
          <a:p>
            <a:r>
              <a:rPr lang="es-MX" sz="1400" b="1" dirty="0">
                <a:solidFill>
                  <a:schemeClr val="tx1"/>
                </a:solidFill>
              </a:rPr>
              <a:t>✅ ISO 27001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🔹 Certificación internacional para la gestión de seguridad de la información.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📌 Ejemplo: Una empresa de telecomunicaciones obtiene ISO 27001 para demostrar que su infraestructura es segura.</a:t>
            </a:r>
          </a:p>
          <a:p>
            <a:endParaRPr lang="es-CO" sz="1400" dirty="0"/>
          </a:p>
        </p:txBody>
      </p:sp>
      <p:sp>
        <p:nvSpPr>
          <p:cNvPr id="4" name="Marcador de contenido 4">
            <a:extLst>
              <a:ext uri="{FF2B5EF4-FFF2-40B4-BE49-F238E27FC236}">
                <a16:creationId xmlns:a16="http://schemas.microsoft.com/office/drawing/2014/main" id="{8F5837FE-D2FC-E32C-83AB-4357714F67BA}"/>
              </a:ext>
            </a:extLst>
          </p:cNvPr>
          <p:cNvSpPr txBox="1">
            <a:spLocks/>
          </p:cNvSpPr>
          <p:nvPr/>
        </p:nvSpPr>
        <p:spPr>
          <a:xfrm>
            <a:off x="6324599" y="960442"/>
            <a:ext cx="5816450" cy="53111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MX" sz="1400" b="1" dirty="0">
              <a:solidFill>
                <a:schemeClr val="tx1"/>
              </a:solidFill>
            </a:endParaRPr>
          </a:p>
          <a:p>
            <a:r>
              <a:rPr lang="es-MX" sz="1400" b="1" dirty="0">
                <a:solidFill>
                  <a:schemeClr val="tx1"/>
                </a:solidFill>
              </a:rPr>
              <a:t>✅ FISMA (Federal Information Security Management Act) &amp; FedRAMP (Federal Risk and Authorization Management Program)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🔹 Regulaciones de seguridad para agencias del gobierno de EE.UU. y proveedores de tecnología.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📌 Ejemplo: Una empresa que quiere vender servicios en la nube al gobierno de EE.UU. debe cumplir con FedRAMP</a:t>
            </a:r>
          </a:p>
          <a:p>
            <a:endParaRPr lang="es-MX" sz="1400" dirty="0">
              <a:solidFill>
                <a:schemeClr val="tx1"/>
              </a:solidFill>
            </a:endParaRPr>
          </a:p>
          <a:p>
            <a:r>
              <a:rPr lang="es-MX" sz="1400" b="1" dirty="0">
                <a:solidFill>
                  <a:schemeClr val="tx1"/>
                </a:solidFill>
              </a:rPr>
              <a:t>✅ NIST SP 800-53A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🔹 Guía para evaluar la efectividad de los controles de seguridad en agencias gubernamentales.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📌 Ejemplo: Un equipo de auditoría usa NIST 800-53A para verificar que una agencia federal cumple con las normas de seguridad.</a:t>
            </a:r>
          </a:p>
          <a:p>
            <a:endParaRPr lang="es-MX" sz="1400" dirty="0">
              <a:solidFill>
                <a:schemeClr val="tx1"/>
              </a:solidFill>
            </a:endParaRPr>
          </a:p>
          <a:p>
            <a:r>
              <a:rPr lang="es-MX" sz="1400" dirty="0">
                <a:solidFill>
                  <a:schemeClr val="tx1"/>
                </a:solidFill>
              </a:rPr>
              <a:t>✅ </a:t>
            </a:r>
            <a:r>
              <a:rPr lang="es-MX" sz="1400" b="1" dirty="0">
                <a:solidFill>
                  <a:schemeClr val="tx1"/>
                </a:solidFill>
              </a:rPr>
              <a:t>COSO (Committee of Sponsoring Organizations of the Treadway Commission)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🔹 Marco de control interno usado para auditorías financieras y de seguridad.</a:t>
            </a:r>
          </a:p>
          <a:p>
            <a:r>
              <a:rPr lang="es-MX" sz="1400" dirty="0">
                <a:solidFill>
                  <a:schemeClr val="tx1"/>
                </a:solidFill>
              </a:rPr>
              <a:t>📌 Ejemplo: Una empresa usa COSO para garantizar la integridad de sus reportes financieros.</a:t>
            </a:r>
          </a:p>
          <a:p>
            <a:endParaRPr lang="es-CO" sz="1000" dirty="0"/>
          </a:p>
        </p:txBody>
      </p:sp>
    </p:spTree>
    <p:extLst>
      <p:ext uri="{BB962C8B-B14F-4D97-AF65-F5344CB8AC3E}">
        <p14:creationId xmlns:p14="http://schemas.microsoft.com/office/powerpoint/2010/main" val="4002356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1C3B6B62-0CA5-E878-21D8-6F285D43FA3C}"/>
              </a:ext>
            </a:extLst>
          </p:cNvPr>
          <p:cNvGrpSpPr/>
          <p:nvPr/>
        </p:nvGrpSpPr>
        <p:grpSpPr>
          <a:xfrm>
            <a:off x="1411049" y="306355"/>
            <a:ext cx="530173" cy="461665"/>
            <a:chOff x="2162972" y="2222094"/>
            <a:chExt cx="530173" cy="46166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5C2AE5A-C41A-502D-98E2-8956D89249FD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8DFF6D2-69DF-E168-E6CB-CB91C4A77AC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01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74304E52-BEF3-DE24-47FF-E244E61ECA01}"/>
              </a:ext>
            </a:extLst>
          </p:cNvPr>
          <p:cNvSpPr txBox="1"/>
          <p:nvPr/>
        </p:nvSpPr>
        <p:spPr>
          <a:xfrm>
            <a:off x="1973121" y="275577"/>
            <a:ext cx="96038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Investigaciones y Protección de Propiedad Intelectual</a:t>
            </a:r>
            <a:endParaRPr lang="es-ES_tradnl" sz="2800" b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B254709E-28B3-6588-65FA-74318F3713EB}"/>
              </a:ext>
            </a:extLst>
          </p:cNvPr>
          <p:cNvSpPr txBox="1">
            <a:spLocks/>
          </p:cNvSpPr>
          <p:nvPr/>
        </p:nvSpPr>
        <p:spPr>
          <a:xfrm>
            <a:off x="214009" y="961777"/>
            <a:ext cx="11578281" cy="2929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>
                <a:solidFill>
                  <a:schemeClr val="tx1"/>
                </a:solidFill>
              </a:rPr>
              <a:t>📌 Las investigaciones forenses y la protección de la propiedad intelectual ayudan a proteger información y responder a delitos digitales.</a:t>
            </a:r>
          </a:p>
          <a:p>
            <a:r>
              <a:rPr lang="es-MX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eDiscovery →</a:t>
            </a:r>
            <a:r>
              <a:rPr lang="es-MX" dirty="0">
                <a:solidFill>
                  <a:schemeClr val="tx1"/>
                </a:solidFill>
              </a:rPr>
              <a:t> Búsqueda y recuperación de datos digitales para investigaciones legales.</a:t>
            </a:r>
          </a:p>
          <a:p>
            <a:r>
              <a:rPr lang="es-MX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Forense Digital → </a:t>
            </a:r>
            <a:r>
              <a:rPr lang="es-MX" dirty="0">
                <a:solidFill>
                  <a:schemeClr val="tx1"/>
                </a:solidFill>
              </a:rPr>
              <a:t>Análisis de dispositivos y registros digitales después de un ciberataque.</a:t>
            </a:r>
          </a:p>
          <a:p>
            <a:r>
              <a:rPr lang="es-MX" dirty="0">
                <a:solidFill>
                  <a:schemeClr val="tx1"/>
                </a:solidFill>
              </a:rPr>
              <a:t>📌 </a:t>
            </a:r>
            <a:r>
              <a:rPr lang="es-MX" b="1" dirty="0">
                <a:solidFill>
                  <a:schemeClr val="tx1"/>
                </a:solidFill>
              </a:rPr>
              <a:t>Ejemplo: </a:t>
            </a:r>
            <a:r>
              <a:rPr lang="es-MX" dirty="0">
                <a:solidFill>
                  <a:schemeClr val="tx1"/>
                </a:solidFill>
              </a:rPr>
              <a:t>Una empresa de software investiga a un ex empleado sospechoso de robar código fuente usando forense digital.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FC6D593-F293-3EA4-2651-A7B5BCA9A0E3}"/>
              </a:ext>
            </a:extLst>
          </p:cNvPr>
          <p:cNvSpPr txBox="1"/>
          <p:nvPr/>
        </p:nvSpPr>
        <p:spPr>
          <a:xfrm>
            <a:off x="226103" y="3752005"/>
            <a:ext cx="1145681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MX" dirty="0">
              <a:solidFill>
                <a:schemeClr val="tx1"/>
              </a:solidFill>
            </a:endParaRPr>
          </a:p>
          <a:p>
            <a:r>
              <a:rPr lang="es-MX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5. Protección de Propiedad Intelectual (IP Protection) → </a:t>
            </a:r>
            <a:r>
              <a:rPr lang="es-MX" dirty="0">
                <a:solidFill>
                  <a:schemeClr val="tx1"/>
                </a:solidFill>
              </a:rPr>
              <a:t>Prevención del robo de patentes, marcas y secretos industriales.</a:t>
            </a:r>
          </a:p>
          <a:p>
            <a:r>
              <a:rPr lang="es-MX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6. Revisión de Contratos (Contract Review) → </a:t>
            </a:r>
            <a:r>
              <a:rPr lang="es-MX" dirty="0">
                <a:solidFill>
                  <a:schemeClr val="tx1"/>
                </a:solidFill>
              </a:rPr>
              <a:t>Asegurar que acuerdos comerciales cumplan con regulaciones de seguridad.</a:t>
            </a:r>
          </a:p>
          <a:p>
            <a:r>
              <a:rPr lang="es-MX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7. Requisitos de Clientes (Customer Requirements) → </a:t>
            </a:r>
            <a:r>
              <a:rPr lang="es-MX" dirty="0">
                <a:solidFill>
                  <a:schemeClr val="tx1"/>
                </a:solidFill>
              </a:rPr>
              <a:t>Empresas que manejan datos de clientes deben cumplir con sus exigencias de seguridad.</a:t>
            </a:r>
          </a:p>
          <a:p>
            <a:r>
              <a:rPr lang="es-MX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8. Riesgo de Demandas (Lawsuit Risk) → </a:t>
            </a:r>
            <a:r>
              <a:rPr lang="es-MX" dirty="0">
                <a:solidFill>
                  <a:schemeClr val="tx1"/>
                </a:solidFill>
              </a:rPr>
              <a:t>Reducción del riesgo legal ante fugas de datos.</a:t>
            </a:r>
          </a:p>
          <a:p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F1A29F86-5ED8-683F-85B8-3267D5AF2D80}"/>
              </a:ext>
            </a:extLst>
          </p:cNvPr>
          <p:cNvSpPr/>
          <p:nvPr/>
        </p:nvSpPr>
        <p:spPr>
          <a:xfrm>
            <a:off x="226103" y="3877033"/>
            <a:ext cx="11566187" cy="22676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17976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1C3B6B62-0CA5-E878-21D8-6F285D43FA3C}"/>
              </a:ext>
            </a:extLst>
          </p:cNvPr>
          <p:cNvGrpSpPr/>
          <p:nvPr/>
        </p:nvGrpSpPr>
        <p:grpSpPr>
          <a:xfrm>
            <a:off x="1411049" y="306355"/>
            <a:ext cx="530173" cy="461665"/>
            <a:chOff x="2162972" y="2222094"/>
            <a:chExt cx="530173" cy="46166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5C2AE5A-C41A-502D-98E2-8956D89249FD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8DFF6D2-69DF-E168-E6CB-CB91C4A77AC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02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5" name="Text 1">
            <a:extLst>
              <a:ext uri="{FF2B5EF4-FFF2-40B4-BE49-F238E27FC236}">
                <a16:creationId xmlns:a16="http://schemas.microsoft.com/office/drawing/2014/main" id="{CB9984D9-F59F-33B6-8D1B-60193198CA7C}"/>
              </a:ext>
            </a:extLst>
          </p:cNvPr>
          <p:cNvSpPr/>
          <p:nvPr/>
        </p:nvSpPr>
        <p:spPr>
          <a:xfrm>
            <a:off x="533131" y="188597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E22C14C-3E63-8443-DB17-7E585B16FD1B}"/>
              </a:ext>
            </a:extLst>
          </p:cNvPr>
          <p:cNvSpPr txBox="1">
            <a:spLocks/>
          </p:cNvSpPr>
          <p:nvPr/>
        </p:nvSpPr>
        <p:spPr>
          <a:xfrm>
            <a:off x="1927178" y="863168"/>
            <a:ext cx="10079793" cy="4616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 </a:t>
            </a:r>
          </a:p>
          <a:p>
            <a:pPr>
              <a:lnSpc>
                <a:spcPct val="100000"/>
              </a:lnSpc>
            </a:pPr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Funciones esenciales del Centro de Operaciones de Seguridad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758A0E3-5976-EE80-035B-219D571F5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469" y="1458412"/>
            <a:ext cx="7772400" cy="453642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DB56B7E-0BDC-EB07-382F-981DF034AE65}"/>
              </a:ext>
            </a:extLst>
          </p:cNvPr>
          <p:cNvSpPr txBox="1"/>
          <p:nvPr/>
        </p:nvSpPr>
        <p:spPr>
          <a:xfrm>
            <a:off x="72050" y="1419981"/>
            <a:ext cx="37102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Monitoreo de Seguridad en Redes</a:t>
            </a:r>
            <a:r>
              <a:rPr lang="es-ES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para detectar, analizar y mitigar amenazas cibernéticas</a:t>
            </a:r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Marcador de texto 4">
            <a:extLst>
              <a:ext uri="{FF2B5EF4-FFF2-40B4-BE49-F238E27FC236}">
                <a16:creationId xmlns:a16="http://schemas.microsoft.com/office/drawing/2014/main" id="{3F9013D4-5E5C-820D-3D78-A0F5324F1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50" y="2438459"/>
            <a:ext cx="3814419" cy="4745875"/>
          </a:xfrm>
        </p:spPr>
        <p:txBody>
          <a:bodyPr>
            <a:normAutofit/>
          </a:bodyPr>
          <a:lstStyle/>
          <a:p>
            <a:r>
              <a:rPr lang="es-ES" sz="1800" b="1" dirty="0">
                <a:solidFill>
                  <a:srgbClr val="000000"/>
                </a:solidFill>
                <a:ea typeface="+mn-ea"/>
              </a:rPr>
              <a:t>PROCESO DE MONITOREO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dirty="0">
                <a:solidFill>
                  <a:srgbClr val="000000"/>
                </a:solidFill>
                <a:ea typeface="+mn-ea"/>
              </a:rPr>
              <a:t>Recolección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dirty="0">
                <a:solidFill>
                  <a:srgbClr val="000000"/>
                </a:solidFill>
                <a:ea typeface="+mn-ea"/>
              </a:rPr>
              <a:t>Analiza y correlaciona en el SIEM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dirty="0">
                <a:solidFill>
                  <a:srgbClr val="000000"/>
                </a:solidFill>
                <a:ea typeface="+mn-ea"/>
              </a:rPr>
              <a:t>Evalúa y detecta amenazas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dirty="0">
                <a:solidFill>
                  <a:srgbClr val="000000"/>
                </a:solidFill>
                <a:ea typeface="+mn-ea"/>
              </a:rPr>
              <a:t>Respuesta y mitigación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62974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A9D83-F4D0-93F9-FB95-1D27FE1EA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1C3B6B62-0CA5-E878-21D8-6F285D43FA3C}"/>
              </a:ext>
            </a:extLst>
          </p:cNvPr>
          <p:cNvGrpSpPr/>
          <p:nvPr/>
        </p:nvGrpSpPr>
        <p:grpSpPr>
          <a:xfrm>
            <a:off x="1411049" y="306355"/>
            <a:ext cx="530173" cy="461665"/>
            <a:chOff x="2162972" y="2222094"/>
            <a:chExt cx="530173" cy="461665"/>
          </a:xfrm>
        </p:grpSpPr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65C2AE5A-C41A-502D-98E2-8956D89249FD}"/>
                </a:ext>
              </a:extLst>
            </p:cNvPr>
            <p:cNvSpPr/>
            <p:nvPr/>
          </p:nvSpPr>
          <p:spPr>
            <a:xfrm>
              <a:off x="2194871" y="2241224"/>
              <a:ext cx="435519" cy="435519"/>
            </a:xfrm>
            <a:prstGeom prst="ellipse">
              <a:avLst/>
            </a:prstGeom>
            <a:solidFill>
              <a:srgbClr val="024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8DFF6D2-69DF-E168-E6CB-CB91C4A77ACD}"/>
                </a:ext>
              </a:extLst>
            </p:cNvPr>
            <p:cNvSpPr txBox="1"/>
            <p:nvPr/>
          </p:nvSpPr>
          <p:spPr>
            <a:xfrm>
              <a:off x="2162972" y="2222094"/>
              <a:ext cx="5301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dirty="0">
                  <a:solidFill>
                    <a:srgbClr val="CEE6FE"/>
                  </a:solidFill>
                </a:rPr>
                <a:t>02</a:t>
              </a:r>
              <a:endParaRPr lang="es-CO" sz="2400" b="1" dirty="0">
                <a:solidFill>
                  <a:srgbClr val="CEE6FE"/>
                </a:solidFill>
              </a:endParaRPr>
            </a:p>
          </p:txBody>
        </p:sp>
      </p:grpSp>
      <p:sp>
        <p:nvSpPr>
          <p:cNvPr id="5" name="Text 1">
            <a:extLst>
              <a:ext uri="{FF2B5EF4-FFF2-40B4-BE49-F238E27FC236}">
                <a16:creationId xmlns:a16="http://schemas.microsoft.com/office/drawing/2014/main" id="{CB9984D9-F59F-33B6-8D1B-60193198CA7C}"/>
              </a:ext>
            </a:extLst>
          </p:cNvPr>
          <p:cNvSpPr/>
          <p:nvPr/>
        </p:nvSpPr>
        <p:spPr>
          <a:xfrm>
            <a:off x="533131" y="188597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E22C14C-3E63-8443-DB17-7E585B16FD1B}"/>
              </a:ext>
            </a:extLst>
          </p:cNvPr>
          <p:cNvSpPr txBox="1">
            <a:spLocks/>
          </p:cNvSpPr>
          <p:nvPr/>
        </p:nvSpPr>
        <p:spPr>
          <a:xfrm>
            <a:off x="1927178" y="863168"/>
            <a:ext cx="10079793" cy="4616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55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 </a:t>
            </a:r>
          </a:p>
          <a:p>
            <a:pPr>
              <a:lnSpc>
                <a:spcPct val="100000"/>
              </a:lnSpc>
            </a:pPr>
            <a:r>
              <a:rPr lang="es-CO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Funciones esenciales del Centro de Operaciones de Seguridad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891201F6-3A20-95A6-4DB5-FA7FF6F805FA}"/>
              </a:ext>
            </a:extLst>
          </p:cNvPr>
          <p:cNvSpPr txBox="1">
            <a:spLocks/>
          </p:cNvSpPr>
          <p:nvPr/>
        </p:nvSpPr>
        <p:spPr>
          <a:xfrm>
            <a:off x="348101" y="1419981"/>
            <a:ext cx="11658870" cy="45748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0A0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MX" dirty="0">
              <a:solidFill>
                <a:schemeClr val="tx1"/>
              </a:solidFill>
            </a:endParaRPr>
          </a:p>
          <a:p>
            <a:r>
              <a:rPr lang="es-MX" dirty="0">
                <a:solidFill>
                  <a:schemeClr val="tx1"/>
                </a:solidFill>
              </a:rPr>
              <a:t>✅ </a:t>
            </a:r>
            <a:r>
              <a:rPr lang="es-MX" b="1" dirty="0">
                <a:solidFill>
                  <a:schemeClr val="tx1"/>
                </a:solidFill>
              </a:rPr>
              <a:t>1</a:t>
            </a:r>
            <a:r>
              <a:rPr lang="es-MX" sz="2500" b="1" dirty="0">
                <a:solidFill>
                  <a:srgbClr val="000000"/>
                </a:solidFill>
              </a:rPr>
              <a:t>. </a:t>
            </a:r>
            <a:r>
              <a:rPr lang="es-ES" sz="2500" b="1" dirty="0" err="1">
                <a:solidFill>
                  <a:srgbClr val="000000"/>
                </a:solidFill>
              </a:rPr>
              <a:t>Honeypots</a:t>
            </a:r>
            <a:r>
              <a:rPr lang="es-ES" sz="2500" b="1" dirty="0">
                <a:solidFill>
                  <a:srgbClr val="000000"/>
                </a:solidFill>
              </a:rPr>
              <a:t> 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(Trampas de seguridad)</a:t>
            </a:r>
            <a:endParaRPr lang="es-MX" b="1" dirty="0">
              <a:solidFill>
                <a:schemeClr val="tx1"/>
              </a:solidFill>
            </a:endParaRPr>
          </a:p>
          <a:p>
            <a:r>
              <a:rPr lang="es-MX" dirty="0">
                <a:solidFill>
                  <a:schemeClr val="tx1"/>
                </a:solidFill>
              </a:rPr>
              <a:t>🔹 </a:t>
            </a:r>
            <a:r>
              <a:rPr lang="es-ES" dirty="0">
                <a:solidFill>
                  <a:srgbClr val="000000"/>
                </a:solidFill>
              </a:rPr>
              <a:t>S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istemas diseñados para atraer a atacantes y recopilar información sobre sus técnicas y herramientas.</a:t>
            </a:r>
            <a:r>
              <a:rPr lang="es-MX" dirty="0">
                <a:solidFill>
                  <a:schemeClr val="tx1"/>
                </a:solidFill>
              </a:rPr>
              <a:t>.</a:t>
            </a:r>
          </a:p>
          <a:p>
            <a:r>
              <a:rPr lang="es-MX" dirty="0">
                <a:solidFill>
                  <a:schemeClr val="tx1"/>
                </a:solidFill>
              </a:rPr>
              <a:t>🔹 </a:t>
            </a:r>
            <a:r>
              <a:rPr lang="es-ES" dirty="0">
                <a:solidFill>
                  <a:srgbClr val="000000"/>
                </a:solidFill>
              </a:rPr>
              <a:t>G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eneran 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indicadores de compromiso (</a:t>
            </a:r>
            <a:r>
              <a:rPr lang="es-ES" b="1" i="0" u="none" strike="noStrike" dirty="0" err="1">
                <a:solidFill>
                  <a:srgbClr val="000000"/>
                </a:solidFill>
                <a:effectLst/>
              </a:rPr>
              <a:t>IoCs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, por sus siglas en inglés)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 valiosos para mejorar la seguridad.</a:t>
            </a:r>
            <a:r>
              <a:rPr lang="es-MX" dirty="0">
                <a:solidFill>
                  <a:schemeClr val="tx1"/>
                </a:solidFill>
              </a:rPr>
              <a:t>.</a:t>
            </a:r>
          </a:p>
          <a:p>
            <a:endParaRPr lang="es-MX" b="1" dirty="0">
              <a:solidFill>
                <a:schemeClr val="tx1"/>
              </a:solidFill>
            </a:endParaRPr>
          </a:p>
          <a:p>
            <a:r>
              <a:rPr lang="es-MX" b="1" dirty="0">
                <a:solidFill>
                  <a:schemeClr val="tx1"/>
                </a:solidFill>
              </a:rPr>
              <a:t>✅ 2</a:t>
            </a:r>
            <a:r>
              <a:rPr lang="es-MX" sz="2500" b="1" dirty="0">
                <a:solidFill>
                  <a:srgbClr val="000000"/>
                </a:solidFill>
              </a:rPr>
              <a:t>. </a:t>
            </a:r>
            <a:r>
              <a:rPr lang="es-ES" sz="2500" b="1" dirty="0">
                <a:solidFill>
                  <a:srgbClr val="000000"/>
                </a:solidFill>
              </a:rPr>
              <a:t>Network Security </a:t>
            </a:r>
            <a:r>
              <a:rPr lang="es-ES" b="1" i="0" u="none" strike="noStrike" dirty="0" err="1">
                <a:solidFill>
                  <a:srgbClr val="000000"/>
                </a:solidFill>
                <a:effectLst/>
              </a:rPr>
              <a:t>Monitoring</a:t>
            </a:r>
            <a:r>
              <a:rPr lang="es-ES" b="1" i="0" u="none" strike="noStrike" dirty="0">
                <a:solidFill>
                  <a:srgbClr val="000000"/>
                </a:solidFill>
                <a:effectLst/>
              </a:rPr>
              <a:t> (Monitoreo de Seguridad en la Red)</a:t>
            </a:r>
          </a:p>
          <a:p>
            <a:r>
              <a:rPr lang="es-MX" b="1" dirty="0">
                <a:solidFill>
                  <a:schemeClr val="tx1"/>
                </a:solidFill>
              </a:rPr>
              <a:t>🔹 </a:t>
            </a:r>
            <a:r>
              <a:rPr lang="es-MX" dirty="0">
                <a:solidFill>
                  <a:schemeClr val="tx1"/>
                </a:solidFill>
              </a:rPr>
              <a:t>Ley de protección de datos de la Unión Europea.</a:t>
            </a:r>
          </a:p>
          <a:p>
            <a:r>
              <a:rPr lang="es-MX" dirty="0">
                <a:solidFill>
                  <a:schemeClr val="tx1"/>
                </a:solidFill>
              </a:rPr>
              <a:t>🔹 </a:t>
            </a:r>
            <a:r>
              <a:rPr lang="es-ES" b="0" i="0" u="none" strike="noStrike" dirty="0">
                <a:solidFill>
                  <a:srgbClr val="000000"/>
                </a:solidFill>
                <a:effectLst/>
              </a:rPr>
              <a:t>proceso continuo  implica la supervisión de la red para detectar actividades sospechosas.</a:t>
            </a:r>
          </a:p>
          <a:p>
            <a:r>
              <a:rPr lang="es-MX" dirty="0">
                <a:solidFill>
                  <a:schemeClr val="tx1"/>
                </a:solidFill>
              </a:rPr>
              <a:t>✔ Informar a los usuarios sobre el uso de sus datos.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sz="21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Análisis a largo plazo</a:t>
            </a:r>
            <a:r>
              <a:rPr lang="es-ES" sz="21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revisión de patrones de tráfico y eventos con el tiempo.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sz="21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Minería de datos</a:t>
            </a:r>
            <a:r>
              <a:rPr lang="es-ES" sz="21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extracción de información útil de grandes volúmenes de datos.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sz="21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Estudio de la interacción</a:t>
            </a:r>
            <a:r>
              <a:rPr lang="es-ES" sz="21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análisis de cómo se comunican los sistemas y los atacantes.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ES" sz="21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Caza de amenazas (</a:t>
            </a:r>
            <a:r>
              <a:rPr lang="es-ES" sz="2100" b="1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Threat</a:t>
            </a:r>
            <a:r>
              <a:rPr lang="es-ES" sz="21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100" b="1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Hunting</a:t>
            </a:r>
            <a:r>
              <a:rPr lang="es-ES" sz="21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es-ES" sz="21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búsqueda proactiva de amenazas ocultas en la red.</a:t>
            </a:r>
          </a:p>
          <a:p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24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E41F659B2C7A64994BAF954E880BC73" ma:contentTypeVersion="4" ma:contentTypeDescription="Crear nuevo documento." ma:contentTypeScope="" ma:versionID="e96bd76ca5562235ed6d5fe05734b143">
  <xsd:schema xmlns:xsd="http://www.w3.org/2001/XMLSchema" xmlns:xs="http://www.w3.org/2001/XMLSchema" xmlns:p="http://schemas.microsoft.com/office/2006/metadata/properties" xmlns:ns2="84d8ef90-f933-4b27-bdbc-7415e6fa66f4" targetNamespace="http://schemas.microsoft.com/office/2006/metadata/properties" ma:root="true" ma:fieldsID="cc58d905be1e0aac6e48663c3bb00984" ns2:_="">
    <xsd:import namespace="84d8ef90-f933-4b27-bdbc-7415e6fa66f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d8ef90-f933-4b27-bdbc-7415e6fa66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91EA33-8679-49F3-BDE0-89D7925A9CA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FDDF467-7852-4E86-99AA-98C8C3B44CA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48C50B-6947-493F-AFD9-3D999A445D3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d8ef90-f933-4b27-bdbc-7415e6fa66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1871</TotalTime>
  <Words>2025</Words>
  <Application>Microsoft Macintosh PowerPoint</Application>
  <PresentationFormat>Panorámica</PresentationFormat>
  <Paragraphs>203</Paragraphs>
  <Slides>15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Lato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Preguntas</vt:lpstr>
      <vt:lpstr>Presentación de PowerPoint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Plantilla ESDEG 2025</dc:title>
  <dc:subject>COEST</dc:subject>
  <dc:creator>Robert Navarro;Diseñador Gráfico</dc:creator>
  <cp:keywords>Comunicaciones Estrategicas</cp:keywords>
  <cp:lastModifiedBy>CC. Diego Enrique Parra Montañez</cp:lastModifiedBy>
  <cp:revision>197</cp:revision>
  <dcterms:created xsi:type="dcterms:W3CDTF">2024-12-23T18:19:30Z</dcterms:created>
  <dcterms:modified xsi:type="dcterms:W3CDTF">2025-03-17T20:36:13Z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0x0101007E41F659B2C7A64994BAF954E880BC73</vt:lpwstr>
  </property>
</Properties>
</file>

<file path=docProps/thumbnail.jpeg>
</file>